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4"/>
  </p:notesMasterIdLst>
  <p:sldIdLst>
    <p:sldId id="283" r:id="rId5"/>
    <p:sldId id="257" r:id="rId6"/>
    <p:sldId id="445" r:id="rId7"/>
    <p:sldId id="446" r:id="rId8"/>
    <p:sldId id="382" r:id="rId9"/>
    <p:sldId id="345" r:id="rId10"/>
    <p:sldId id="444" r:id="rId11"/>
    <p:sldId id="353" r:id="rId12"/>
    <p:sldId id="437" r:id="rId13"/>
    <p:sldId id="357" r:id="rId14"/>
    <p:sldId id="435" r:id="rId15"/>
    <p:sldId id="361" r:id="rId16"/>
    <p:sldId id="362" r:id="rId17"/>
    <p:sldId id="384" r:id="rId18"/>
    <p:sldId id="364" r:id="rId19"/>
    <p:sldId id="442" r:id="rId20"/>
    <p:sldId id="386" r:id="rId21"/>
    <p:sldId id="440" r:id="rId22"/>
    <p:sldId id="393" r:id="rId23"/>
    <p:sldId id="378" r:id="rId24"/>
    <p:sldId id="369" r:id="rId25"/>
    <p:sldId id="370" r:id="rId26"/>
    <p:sldId id="371" r:id="rId27"/>
    <p:sldId id="372" r:id="rId28"/>
    <p:sldId id="373" r:id="rId29"/>
    <p:sldId id="377" r:id="rId30"/>
    <p:sldId id="374" r:id="rId31"/>
    <p:sldId id="375" r:id="rId32"/>
    <p:sldId id="376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3" orient="horz" pos="330" userDrawn="1">
          <p15:clr>
            <a:srgbClr val="A4A3A4"/>
          </p15:clr>
        </p15:guide>
        <p15:guide id="4" orient="horz" pos="555">
          <p15:clr>
            <a:srgbClr val="A4A3A4"/>
          </p15:clr>
        </p15:guide>
        <p15:guide id="9" orient="horz" pos="156" userDrawn="1">
          <p15:clr>
            <a:srgbClr val="A4A3A4"/>
          </p15:clr>
        </p15:guide>
        <p15:guide id="10" orient="horz" pos="468" userDrawn="1">
          <p15:clr>
            <a:srgbClr val="A4A3A4"/>
          </p15:clr>
        </p15:guide>
        <p15:guide id="11" pos="203" userDrawn="1">
          <p15:clr>
            <a:srgbClr val="A4A3A4"/>
          </p15:clr>
        </p15:guide>
        <p15:guide id="12" pos="2496" userDrawn="1">
          <p15:clr>
            <a:srgbClr val="A4A3A4"/>
          </p15:clr>
        </p15:guide>
        <p15:guide id="14" pos="5603">
          <p15:clr>
            <a:srgbClr val="A4A3A4"/>
          </p15:clr>
        </p15:guide>
        <p15:guide id="17" pos="5413">
          <p15:clr>
            <a:srgbClr val="A4A3A4"/>
          </p15:clr>
        </p15:guide>
        <p15:guide id="22" orient="horz" pos="2080" userDrawn="1">
          <p15:clr>
            <a:srgbClr val="A4A3A4"/>
          </p15:clr>
        </p15:guide>
        <p15:guide id="23" pos="756" userDrawn="1">
          <p15:clr>
            <a:srgbClr val="A4A3A4"/>
          </p15:clr>
        </p15:guide>
        <p15:guide id="24" orient="horz" pos="2840" userDrawn="1">
          <p15:clr>
            <a:srgbClr val="A4A3A4"/>
          </p15:clr>
        </p15:guide>
        <p15:guide id="25" pos="552" userDrawn="1">
          <p15:clr>
            <a:srgbClr val="A4A3A4"/>
          </p15:clr>
        </p15:guide>
        <p15:guide id="26" orient="horz" pos="2556" userDrawn="1">
          <p15:clr>
            <a:srgbClr val="A4A3A4"/>
          </p15:clr>
        </p15:guide>
        <p15:guide id="27" orient="horz" pos="756" userDrawn="1">
          <p15:clr>
            <a:srgbClr val="A4A3A4"/>
          </p15:clr>
        </p15:guide>
        <p15:guide id="28" orient="horz" pos="1548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iwqOxolGnpWiXGcldBneQHvxGHo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42DB27-983B-A388-7819-70055188EA78}" name="mkraley" initials="m" userId="S::mkraley@williams-group.com::d189a750-9f5f-4846-8d32-0449a516b0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DF1"/>
    <a:srgbClr val="F2F2F2"/>
    <a:srgbClr val="E25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3" autoAdjust="0"/>
    <p:restoredTop sz="96313" autoAdjust="0"/>
  </p:normalViewPr>
  <p:slideViewPr>
    <p:cSldViewPr snapToGrid="0">
      <p:cViewPr varScale="1">
        <p:scale>
          <a:sx n="202" d="100"/>
          <a:sy n="202" d="100"/>
        </p:scale>
        <p:origin x="1104" y="168"/>
      </p:cViewPr>
      <p:guideLst>
        <p:guide orient="horz" pos="3240"/>
        <p:guide orient="horz" pos="330"/>
        <p:guide orient="horz" pos="555"/>
        <p:guide orient="horz" pos="156"/>
        <p:guide orient="horz" pos="468"/>
        <p:guide pos="203"/>
        <p:guide pos="2496"/>
        <p:guide pos="5603"/>
        <p:guide pos="5413"/>
        <p:guide orient="horz" pos="2080"/>
        <p:guide pos="756"/>
        <p:guide orient="horz" pos="2840"/>
        <p:guide pos="552"/>
        <p:guide orient="horz" pos="2556"/>
        <p:guide orient="horz" pos="756"/>
        <p:guide orient="horz" pos="15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6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62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bg2"/>
                </a:solidFill>
              </a:rPr>
              <a:t>Public Higher Education 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dirty="0">
                <a:solidFill>
                  <a:schemeClr val="bg2"/>
                </a:solidFill>
              </a:rPr>
              <a:t>Presidents/Chancellors in California, </a:t>
            </a:r>
            <a:br>
              <a:rPr lang="en-US" sz="1200" dirty="0">
                <a:solidFill>
                  <a:schemeClr val="bg2"/>
                </a:solidFill>
              </a:rPr>
            </a:br>
            <a:r>
              <a:rPr lang="en-US" sz="1200" dirty="0">
                <a:solidFill>
                  <a:schemeClr val="bg2"/>
                </a:solidFill>
              </a:rPr>
              <a:t>by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Public Higher Education Presidents/Chancellors in California, by Race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ED-4C7F-98A7-46113C06E2C4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ED-4C7F-98A7-46113C06E2C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ED-4C7F-98A7-46113C06E2C4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ED-4C7F-98A7-46113C06E2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ED-4C7F-98A7-46113C06E2C4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ED-4C7F-98A7-46113C06E2C4}"/>
              </c:ext>
            </c:extLst>
          </c:dPt>
          <c:dLbls>
            <c:dLbl>
              <c:idx val="4"/>
              <c:layout>
                <c:manualLayout>
                  <c:x val="-2.2582177789663552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45972050732018"/>
                      <c:h val="8.89391393550499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0ED-4C7F-98A7-46113C06E2C4}"/>
                </c:ext>
              </c:extLst>
            </c:dLbl>
            <c:dLbl>
              <c:idx val="5"/>
              <c:layout>
                <c:manualLayout>
                  <c:x val="4.5164355579327105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ED-4C7F-98A7-46113C06E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 or African American</c:v>
                </c:pt>
                <c:pt idx="2">
                  <c:v>Latinx</c:v>
                </c:pt>
                <c:pt idx="3">
                  <c:v>White</c:v>
                </c:pt>
                <c:pt idx="4">
                  <c:v>Unknown</c:v>
                </c:pt>
                <c:pt idx="5">
                  <c:v>Two or More Races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0.12</c:v>
                </c:pt>
                <c:pt idx="1">
                  <c:v>0.16</c:v>
                </c:pt>
                <c:pt idx="2">
                  <c:v>0.17</c:v>
                </c:pt>
                <c:pt idx="3">
                  <c:v>0.51</c:v>
                </c:pt>
                <c:pt idx="4">
                  <c:v>0.03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ED-4C7F-98A7-46113C06E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78091931829674"/>
          <c:y val="0.75562051508841488"/>
          <c:w val="0.78132579244281308"/>
          <c:h val="0.19226440390925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chemeClr val="bg2"/>
                </a:solidFill>
                <a:effectLst/>
              </a:rPr>
              <a:t>Public Higher Education </a:t>
            </a:r>
            <a:br>
              <a:rPr lang="en-US" sz="1200" b="1" i="0" baseline="0" dirty="0">
                <a:solidFill>
                  <a:schemeClr val="bg2"/>
                </a:solidFill>
                <a:effectLst/>
              </a:rPr>
            </a:br>
            <a:r>
              <a:rPr lang="en-US" sz="1200" b="1" i="0" baseline="0" dirty="0">
                <a:solidFill>
                  <a:schemeClr val="bg2"/>
                </a:solidFill>
                <a:effectLst/>
              </a:rPr>
              <a:t>Presidents/Chancellors in California, </a:t>
            </a:r>
            <a:br>
              <a:rPr lang="en-US" sz="1200" b="1" i="0" baseline="0" dirty="0">
                <a:solidFill>
                  <a:schemeClr val="bg2"/>
                </a:solidFill>
                <a:effectLst/>
              </a:rPr>
            </a:br>
            <a:r>
              <a:rPr lang="en-US" sz="1200" b="1" i="0" baseline="0" dirty="0">
                <a:solidFill>
                  <a:schemeClr val="bg2"/>
                </a:solidFill>
                <a:effectLst/>
              </a:rPr>
              <a:t>by Gender</a:t>
            </a:r>
            <a:endParaRPr lang="en-US" sz="1200" dirty="0">
              <a:solidFill>
                <a:schemeClr val="bg2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930497264053279E-2"/>
          <c:y val="0.2825330262076538"/>
          <c:w val="0.93152585762877815"/>
          <c:h val="0.53255229046196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51-444D-AD88-BD93DA62667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51-444D-AD88-BD93DA62667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51-444D-AD88-BD93DA62667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51-444D-AD88-BD93DA6266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UC</c:v>
                </c:pt>
                <c:pt idx="1">
                  <c:v>CSU</c:v>
                </c:pt>
                <c:pt idx="2">
                  <c:v>CCC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</c:v>
                </c:pt>
                <c:pt idx="1">
                  <c:v>0.56999999999999995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51-444D-AD88-BD93DA6266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UC</c:v>
                </c:pt>
                <c:pt idx="1">
                  <c:v>CSU</c:v>
                </c:pt>
                <c:pt idx="2">
                  <c:v>CCC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</c:v>
                </c:pt>
                <c:pt idx="1">
                  <c:v>0.43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51-444D-AD88-BD93DA626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88313135"/>
        <c:axId val="1384248575"/>
      </c:barChart>
      <c:catAx>
        <c:axId val="13883131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4248575"/>
        <c:crosses val="autoZero"/>
        <c:auto val="1"/>
        <c:lblAlgn val="ctr"/>
        <c:lblOffset val="100"/>
        <c:noMultiLvlLbl val="0"/>
      </c:catAx>
      <c:valAx>
        <c:axId val="1384248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31313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0221411692861453"/>
          <c:y val="0.92833267465568248"/>
          <c:w val="0.30319482920755175"/>
          <c:h val="7.16673253443175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UC, Chancellors by Race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F2-4EE6-B6F6-ADF1DBE2D89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F2-4EE6-B6F6-ADF1DBE2D89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F2-4EE6-B6F6-ADF1DBE2D89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F2-4EE6-B6F6-ADF1DBE2D8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F2-4EE6-B6F6-ADF1DBE2D896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F2-4EE6-B6F6-ADF1DBE2D8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Asian</c:v>
                </c:pt>
                <c:pt idx="1">
                  <c:v>Black or African American</c:v>
                </c:pt>
                <c:pt idx="2">
                  <c:v>Latinx</c:v>
                </c:pt>
                <c:pt idx="3">
                  <c:v>White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0.1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F2-4EE6-B6F6-ADF1DBE2D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CSU, Presidents by Race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07-4130-8DDF-2CBC332B2A7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07-4130-8DDF-2CBC332B2A7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07-4130-8DDF-2CBC332B2A7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07-4130-8DDF-2CBC332B2A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07-4130-8DDF-2CBC332B2A78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07-4130-8DDF-2CBC332B2A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Asian</c:v>
                </c:pt>
                <c:pt idx="1">
                  <c:v>Black or African American</c:v>
                </c:pt>
                <c:pt idx="2">
                  <c:v>Latinx</c:v>
                </c:pt>
                <c:pt idx="3">
                  <c:v>White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0.13</c:v>
                </c:pt>
                <c:pt idx="1">
                  <c:v>0.13</c:v>
                </c:pt>
                <c:pt idx="2">
                  <c:v>0.17</c:v>
                </c:pt>
                <c:pt idx="3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07-4130-8DDF-2CBC332B2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CCC, Presidents by Race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73-4825-9A93-3211CA951EF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73-4825-9A93-3211CA951EF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73-4825-9A93-3211CA951EF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73-4825-9A93-3211CA951E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73-4825-9A93-3211CA951EF1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F73-4825-9A93-3211CA951EF1}"/>
              </c:ext>
            </c:extLst>
          </c:dPt>
          <c:dLbls>
            <c:dLbl>
              <c:idx val="4"/>
              <c:layout>
                <c:manualLayout>
                  <c:x val="-1.7064051552246454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73-4825-9A93-3211CA951EF1}"/>
                </c:ext>
              </c:extLst>
            </c:dLbl>
            <c:dLbl>
              <c:idx val="5"/>
              <c:layout>
                <c:manualLayout>
                  <c:x val="2.8440085920410703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73-4825-9A93-3211CA951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Asian</c:v>
                </c:pt>
                <c:pt idx="1">
                  <c:v>Black or African American</c:v>
                </c:pt>
                <c:pt idx="2">
                  <c:v>Latinx</c:v>
                </c:pt>
                <c:pt idx="3">
                  <c:v>White</c:v>
                </c:pt>
                <c:pt idx="4">
                  <c:v>Unknown</c:v>
                </c:pt>
                <c:pt idx="5">
                  <c:v>Two or More Races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0.11</c:v>
                </c:pt>
                <c:pt idx="1">
                  <c:v>0.18</c:v>
                </c:pt>
                <c:pt idx="2">
                  <c:v>0.18</c:v>
                </c:pt>
                <c:pt idx="3">
                  <c:v>0.49</c:v>
                </c:pt>
                <c:pt idx="4">
                  <c:v>0.03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F73-4825-9A93-3211CA951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7" name="Google Shape;3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9744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28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489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9" name="Google Shape;56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444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5" name="Google Shape;5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225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7" name="Google Shape;3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2956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271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89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" name="Google Shape;38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2" name="Google Shape;4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93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6fddad521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5" name="Google Shape;435;g16fddad521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445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87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573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75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44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70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tandard">
  <p:cSld name="1_Title Standard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3385038"/>
            <a:ext cx="9144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227735" y="3497580"/>
            <a:ext cx="5577839" cy="75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/>
          <p:nvPr/>
        </p:nvSpPr>
        <p:spPr>
          <a:xfrm>
            <a:off x="0" y="4265149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8"/>
          <p:cNvSpPr txBox="1">
            <a:spLocks noGrp="1"/>
          </p:cNvSpPr>
          <p:nvPr>
            <p:ph type="body" idx="1"/>
          </p:nvPr>
        </p:nvSpPr>
        <p:spPr>
          <a:xfrm>
            <a:off x="227735" y="397764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dt" idx="10"/>
          </p:nvPr>
        </p:nvSpPr>
        <p:spPr>
          <a:xfrm>
            <a:off x="233486" y="4809623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" name="Google Shape;21;p28">
            <a:extLst>
              <a:ext uri="{FF2B5EF4-FFF2-40B4-BE49-F238E27FC236}">
                <a16:creationId xmlns:a16="http://schemas.microsoft.com/office/drawing/2014/main" id="{2A61E964-49D1-2234-501C-7820717B50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32895"/>
          <a:stretch/>
        </p:blipFill>
        <p:spPr>
          <a:xfrm>
            <a:off x="6274468" y="3449692"/>
            <a:ext cx="1840832" cy="743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4"/>
          <p:cNvSpPr txBox="1">
            <a:spLocks noGrp="1"/>
          </p:cNvSpPr>
          <p:nvPr>
            <p:ph type="body" idx="1"/>
          </p:nvPr>
        </p:nvSpPr>
        <p:spPr>
          <a:xfrm>
            <a:off x="228600" y="1028700"/>
            <a:ext cx="429768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95429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body" idx="2"/>
          </p:nvPr>
        </p:nvSpPr>
        <p:spPr>
          <a:xfrm>
            <a:off x="4727136" y="1037743"/>
            <a:ext cx="420624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95429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title"/>
          </p:nvPr>
        </p:nvSpPr>
        <p:spPr>
          <a:xfrm>
            <a:off x="228600" y="68580"/>
            <a:ext cx="6400800" cy="65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  <a:defRPr sz="2800">
                <a:solidFill>
                  <a:srgbClr val="6E2A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7" name="Google Shape;77;p44"/>
          <p:cNvSpPr/>
          <p:nvPr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9;p35">
            <a:extLst>
              <a:ext uri="{FF2B5EF4-FFF2-40B4-BE49-F238E27FC236}">
                <a16:creationId xmlns:a16="http://schemas.microsoft.com/office/drawing/2014/main" id="{E8CBADCF-5380-7553-CDAB-ED916F8185A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body" idx="1"/>
          </p:nvPr>
        </p:nvSpPr>
        <p:spPr>
          <a:xfrm>
            <a:off x="228600" y="1028700"/>
            <a:ext cx="42976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911E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2"/>
          </p:nvPr>
        </p:nvSpPr>
        <p:spPr>
          <a:xfrm>
            <a:off x="228600" y="1371600"/>
            <a:ext cx="42976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95429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body" idx="3"/>
          </p:nvPr>
        </p:nvSpPr>
        <p:spPr>
          <a:xfrm>
            <a:off x="4645025" y="1028700"/>
            <a:ext cx="42976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911E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body" idx="4"/>
          </p:nvPr>
        </p:nvSpPr>
        <p:spPr>
          <a:xfrm>
            <a:off x="4645025" y="1371600"/>
            <a:ext cx="42976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95429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 sz="18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4" name="Google Shape;84;p45"/>
          <p:cNvSpPr txBox="1">
            <a:spLocks noGrp="1"/>
          </p:cNvSpPr>
          <p:nvPr>
            <p:ph type="title"/>
          </p:nvPr>
        </p:nvSpPr>
        <p:spPr>
          <a:xfrm>
            <a:off x="228600" y="68580"/>
            <a:ext cx="6400800" cy="65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  <a:defRPr sz="2800">
                <a:solidFill>
                  <a:srgbClr val="6E2A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5"/>
          <p:cNvSpPr/>
          <p:nvPr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9;p35">
            <a:extLst>
              <a:ext uri="{FF2B5EF4-FFF2-40B4-BE49-F238E27FC236}">
                <a16:creationId xmlns:a16="http://schemas.microsoft.com/office/drawing/2014/main" id="{74F6DAAD-5E2E-8D5B-08F9-7DBE3E04B0E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+ Photo">
  <p:cSld name="Quote + Phot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6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9" name="Google Shape;89;p46"/>
          <p:cNvSpPr>
            <a:spLocks noGrp="1"/>
          </p:cNvSpPr>
          <p:nvPr>
            <p:ph type="pic" idx="2"/>
          </p:nvPr>
        </p:nvSpPr>
        <p:spPr>
          <a:xfrm>
            <a:off x="228600" y="1348483"/>
            <a:ext cx="3398178" cy="2496302"/>
          </a:xfrm>
          <a:prstGeom prst="rect">
            <a:avLst/>
          </a:prstGeom>
          <a:noFill/>
          <a:ln>
            <a:noFill/>
          </a:ln>
        </p:spPr>
      </p:sp>
      <p:pic>
        <p:nvPicPr>
          <p:cNvPr id="2" name="Google Shape;29;p35">
            <a:extLst>
              <a:ext uri="{FF2B5EF4-FFF2-40B4-BE49-F238E27FC236}">
                <a16:creationId xmlns:a16="http://schemas.microsoft.com/office/drawing/2014/main" id="{56E1BBD5-B3D9-9BCD-17F9-111C8ACA0BD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7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3" name="Google Shape;93;p47"/>
          <p:cNvSpPr txBox="1">
            <a:spLocks noGrp="1"/>
          </p:cNvSpPr>
          <p:nvPr>
            <p:ph type="title"/>
          </p:nvPr>
        </p:nvSpPr>
        <p:spPr>
          <a:xfrm>
            <a:off x="228600" y="68580"/>
            <a:ext cx="6400800" cy="65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  <a:defRPr sz="2800">
                <a:solidFill>
                  <a:srgbClr val="6E2A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Google Shape;29;p35">
            <a:extLst>
              <a:ext uri="{FF2B5EF4-FFF2-40B4-BE49-F238E27FC236}">
                <a16:creationId xmlns:a16="http://schemas.microsoft.com/office/drawing/2014/main" id="{FA77294D-73AB-B41F-7F95-FE41A2739B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+Tag+No line">
  <p:cSld name="Title+Tag+No lin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0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05" name="Google Shape;105;p50"/>
          <p:cNvSpPr txBox="1">
            <a:spLocks noGrp="1"/>
          </p:cNvSpPr>
          <p:nvPr>
            <p:ph type="title"/>
          </p:nvPr>
        </p:nvSpPr>
        <p:spPr>
          <a:xfrm>
            <a:off x="228600" y="68580"/>
            <a:ext cx="5976991" cy="65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  <a:defRPr sz="2800">
                <a:solidFill>
                  <a:srgbClr val="6E2A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Google Shape;102;p49">
            <a:extLst>
              <a:ext uri="{FF2B5EF4-FFF2-40B4-BE49-F238E27FC236}">
                <a16:creationId xmlns:a16="http://schemas.microsoft.com/office/drawing/2014/main" id="{B74D65F2-61B3-2BD1-34BA-C45C6270651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6440"/>
          <a:stretch/>
        </p:blipFill>
        <p:spPr>
          <a:xfrm>
            <a:off x="6835413" y="128160"/>
            <a:ext cx="2089311" cy="529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-brand Title">
  <p:cSld name="Co-brand 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1"/>
          <p:cNvSpPr/>
          <p:nvPr/>
        </p:nvSpPr>
        <p:spPr>
          <a:xfrm>
            <a:off x="0" y="3126428"/>
            <a:ext cx="9144000" cy="141745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1"/>
          <p:cNvSpPr/>
          <p:nvPr/>
        </p:nvSpPr>
        <p:spPr>
          <a:xfrm>
            <a:off x="0" y="455604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51"/>
          <p:cNvCxnSpPr/>
          <p:nvPr/>
        </p:nvCxnSpPr>
        <p:spPr>
          <a:xfrm>
            <a:off x="6017283" y="3901385"/>
            <a:ext cx="2915050" cy="0"/>
          </a:xfrm>
          <a:prstGeom prst="straightConnector1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51"/>
          <p:cNvSpPr txBox="1">
            <a:spLocks noGrp="1"/>
          </p:cNvSpPr>
          <p:nvPr>
            <p:ph type="body" idx="1"/>
          </p:nvPr>
        </p:nvSpPr>
        <p:spPr>
          <a:xfrm>
            <a:off x="274320" y="3158703"/>
            <a:ext cx="5486400" cy="742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6E2A1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2"/>
          </p:nvPr>
        </p:nvSpPr>
        <p:spPr>
          <a:xfrm>
            <a:off x="365760" y="3622626"/>
            <a:ext cx="5394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51"/>
          <p:cNvSpPr txBox="1">
            <a:spLocks noGrp="1"/>
          </p:cNvSpPr>
          <p:nvPr>
            <p:ph type="body" idx="3"/>
          </p:nvPr>
        </p:nvSpPr>
        <p:spPr>
          <a:xfrm>
            <a:off x="370921" y="4211618"/>
            <a:ext cx="30175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51"/>
          <p:cNvSpPr txBox="1">
            <a:spLocks noGrp="1"/>
          </p:cNvSpPr>
          <p:nvPr>
            <p:ph type="body" idx="4"/>
          </p:nvPr>
        </p:nvSpPr>
        <p:spPr>
          <a:xfrm>
            <a:off x="365760" y="3913082"/>
            <a:ext cx="5394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95429"/>
              </a:buClr>
              <a:buSzPts val="1750"/>
              <a:buFont typeface="Arial"/>
              <a:buNone/>
              <a:defRPr sz="14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51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" name="Google Shape;116;p51">
            <a:extLst>
              <a:ext uri="{FF2B5EF4-FFF2-40B4-BE49-F238E27FC236}">
                <a16:creationId xmlns:a16="http://schemas.microsoft.com/office/drawing/2014/main" id="{B7B243AB-A706-A09A-CFE3-4FBE756392A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6440"/>
          <a:stretch/>
        </p:blipFill>
        <p:spPr>
          <a:xfrm>
            <a:off x="6198268" y="3161538"/>
            <a:ext cx="2743200" cy="69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-brand Content Marks">
  <p:cSld name="Co-brand Content Mark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2"/>
          <p:cNvSpPr txBox="1">
            <a:spLocks noGrp="1"/>
          </p:cNvSpPr>
          <p:nvPr>
            <p:ph type="title"/>
          </p:nvPr>
        </p:nvSpPr>
        <p:spPr>
          <a:xfrm>
            <a:off x="228600" y="68580"/>
            <a:ext cx="6400800" cy="65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  <a:defRPr sz="2800">
                <a:solidFill>
                  <a:srgbClr val="6E2A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2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20" name="Google Shape;120;p52"/>
          <p:cNvSpPr txBox="1">
            <a:spLocks noGrp="1"/>
          </p:cNvSpPr>
          <p:nvPr>
            <p:ph type="body" idx="1"/>
          </p:nvPr>
        </p:nvSpPr>
        <p:spPr>
          <a:xfrm>
            <a:off x="228600" y="1028700"/>
            <a:ext cx="86868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95429"/>
              </a:buClr>
              <a:buSzPts val="2000"/>
              <a:buFont typeface="Arial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1" name="Google Shape;121;p52"/>
          <p:cNvCxnSpPr/>
          <p:nvPr/>
        </p:nvCxnSpPr>
        <p:spPr>
          <a:xfrm>
            <a:off x="7800277" y="159211"/>
            <a:ext cx="0" cy="427391"/>
          </a:xfrm>
          <a:prstGeom prst="straightConnector1">
            <a:avLst/>
          </a:prstGeom>
          <a:noFill/>
          <a:ln w="114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52"/>
          <p:cNvSpPr/>
          <p:nvPr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23;p52">
            <a:extLst>
              <a:ext uri="{FF2B5EF4-FFF2-40B4-BE49-F238E27FC236}">
                <a16:creationId xmlns:a16="http://schemas.microsoft.com/office/drawing/2014/main" id="{38CB9FE7-12F0-FC34-5A08-680C08E811C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6440" r="73182"/>
          <a:stretch/>
        </p:blipFill>
        <p:spPr>
          <a:xfrm>
            <a:off x="7117213" y="128160"/>
            <a:ext cx="560300" cy="529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-brand Content Logos">
  <p:cSld name="Co-brand Content Logo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3"/>
          <p:cNvSpPr txBox="1">
            <a:spLocks noGrp="1"/>
          </p:cNvSpPr>
          <p:nvPr>
            <p:ph type="title"/>
          </p:nvPr>
        </p:nvSpPr>
        <p:spPr>
          <a:xfrm>
            <a:off x="228600" y="68580"/>
            <a:ext cx="6218208" cy="65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  <a:defRPr sz="2800">
                <a:solidFill>
                  <a:srgbClr val="6E2A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3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27" name="Google Shape;127;p53"/>
          <p:cNvSpPr txBox="1">
            <a:spLocks noGrp="1"/>
          </p:cNvSpPr>
          <p:nvPr>
            <p:ph type="body" idx="1"/>
          </p:nvPr>
        </p:nvSpPr>
        <p:spPr>
          <a:xfrm>
            <a:off x="228600" y="1028700"/>
            <a:ext cx="86868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95429"/>
              </a:buClr>
              <a:buSzPts val="2000"/>
              <a:buFont typeface="Arial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53"/>
          <p:cNvSpPr/>
          <p:nvPr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53"/>
          <p:cNvCxnSpPr/>
          <p:nvPr/>
        </p:nvCxnSpPr>
        <p:spPr>
          <a:xfrm>
            <a:off x="8007313" y="170713"/>
            <a:ext cx="0" cy="427391"/>
          </a:xfrm>
          <a:prstGeom prst="straightConnector1">
            <a:avLst/>
          </a:prstGeom>
          <a:noFill/>
          <a:ln w="114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oogle Shape;129;p53">
            <a:extLst>
              <a:ext uri="{FF2B5EF4-FFF2-40B4-BE49-F238E27FC236}">
                <a16:creationId xmlns:a16="http://schemas.microsoft.com/office/drawing/2014/main" id="{2A0E2B51-4602-C0BC-97C1-D78098A055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6440" r="33270"/>
          <a:stretch/>
        </p:blipFill>
        <p:spPr>
          <a:xfrm>
            <a:off x="6519107" y="128160"/>
            <a:ext cx="1394187" cy="529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385038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311" y="3497580"/>
            <a:ext cx="5577839" cy="754380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265149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8311" y="3977640"/>
            <a:ext cx="5486400" cy="27432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4062" y="4809623"/>
            <a:ext cx="2133600" cy="240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3AB34-CCC3-664A-9811-0B45C9967F0D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63AF29-ED2D-D443-8C83-007192A3FF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2445B-5CED-1337-55FD-9B0D649C3A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"/>
          <a:stretch/>
        </p:blipFill>
        <p:spPr bwMode="auto">
          <a:xfrm>
            <a:off x="6198268" y="3497580"/>
            <a:ext cx="2743200" cy="69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731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Detai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4733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55604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17283" y="4240262"/>
            <a:ext cx="2915050" cy="0"/>
          </a:xfrm>
          <a:prstGeom prst="line">
            <a:avLst/>
          </a:prstGeom>
          <a:ln w="3175" cmpd="sng">
            <a:solidFill>
              <a:srgbClr val="FF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27735" y="3497580"/>
            <a:ext cx="5486400" cy="742682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1" baseline="0">
                <a:solidFill>
                  <a:srgbClr val="6E2A1D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27735" y="3977640"/>
            <a:ext cx="5394960" cy="27432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986597" y="4251960"/>
            <a:ext cx="3017520" cy="2743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7735" y="4251959"/>
            <a:ext cx="5394960" cy="274320"/>
          </a:xfrm>
        </p:spPr>
        <p:txBody>
          <a:bodyPr anchor="ctr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25000"/>
              <a:buFont typeface="Arial"/>
              <a:buNone/>
              <a:tabLst/>
              <a:defRPr sz="1400" spc="3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25000"/>
              <a:buFont typeface="Arial"/>
              <a:buNone/>
              <a:tabLst/>
              <a:defRPr/>
            </a:pPr>
            <a:r>
              <a:rPr lang="en-US"/>
              <a:t>Click to Add Presenter(s)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63AF29-ED2D-D443-8C83-007192A3FF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2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Left">
  <p:cSld name="Section Header Lef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731520" y="2743200"/>
            <a:ext cx="4572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1520" y="2743200"/>
            <a:ext cx="4572000" cy="617220"/>
          </a:xfrm>
        </p:spPr>
        <p:txBody>
          <a:bodyPr anchor="t">
            <a:normAutofit/>
          </a:bodyPr>
          <a:lstStyle>
            <a:lvl1pPr algn="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668" y="4818647"/>
            <a:ext cx="2133600" cy="240507"/>
          </a:xfrm>
        </p:spPr>
        <p:txBody>
          <a:bodyPr/>
          <a:lstStyle/>
          <a:p>
            <a:fld id="{9F63AF29-ED2D-D443-8C83-007192A3F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59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0480" y="2743200"/>
            <a:ext cx="4572000" cy="548640"/>
          </a:xfrm>
        </p:spPr>
        <p:txBody>
          <a:bodyPr anchor="t">
            <a:normAutofit/>
          </a:bodyPr>
          <a:lstStyle>
            <a:lvl1pPr algn="l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668" y="4818647"/>
            <a:ext cx="2133600" cy="240507"/>
          </a:xfrm>
        </p:spPr>
        <p:txBody>
          <a:bodyPr/>
          <a:lstStyle/>
          <a:p>
            <a:fld id="{9F63AF29-ED2D-D443-8C83-007192A3FF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6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8580"/>
            <a:ext cx="6400800" cy="65151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6E2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668" y="4818647"/>
            <a:ext cx="2133600" cy="240507"/>
          </a:xfrm>
        </p:spPr>
        <p:txBody>
          <a:bodyPr/>
          <a:lstStyle/>
          <a:p>
            <a:fld id="{9F63AF29-ED2D-D443-8C83-007192A3F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1028700"/>
            <a:ext cx="8666163" cy="3771900"/>
          </a:xfrm>
        </p:spPr>
        <p:txBody>
          <a:bodyPr/>
          <a:lstStyle>
            <a:lvl1pPr marL="460375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460375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9F4FD-0D24-314F-E023-C9050388F6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338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ub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8580"/>
            <a:ext cx="6400800" cy="37719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6E2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668" y="4818647"/>
            <a:ext cx="2133600" cy="240507"/>
          </a:xfrm>
        </p:spPr>
        <p:txBody>
          <a:bodyPr/>
          <a:lstStyle/>
          <a:p>
            <a:fld id="{9F63AF29-ED2D-D443-8C83-007192A3F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9385"/>
            <a:ext cx="6400800" cy="27432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28600" y="1028700"/>
            <a:ext cx="8666163" cy="3771900"/>
          </a:xfrm>
        </p:spPr>
        <p:txBody>
          <a:bodyPr/>
          <a:lstStyle>
            <a:lvl1pPr marL="460375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460375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61B66F5-6B25-3927-6F47-CFC90842E4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80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+Title+Line 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48651"/>
            <a:ext cx="6400800" cy="37719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6E2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668" y="4818647"/>
            <a:ext cx="2133600" cy="240507"/>
          </a:xfrm>
        </p:spPr>
        <p:txBody>
          <a:bodyPr/>
          <a:lstStyle/>
          <a:p>
            <a:fld id="{9F63AF29-ED2D-D443-8C83-007192A3F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8580"/>
            <a:ext cx="6400800" cy="27432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28600" y="1028700"/>
            <a:ext cx="8686800" cy="3771900"/>
          </a:xfrm>
        </p:spPr>
        <p:txBody>
          <a:bodyPr/>
          <a:lstStyle>
            <a:lvl1pPr marL="460375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460375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D2BAA76-5514-7161-2FED-2B8FBDD481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69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+Title+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668" y="4818647"/>
            <a:ext cx="2133600" cy="240507"/>
          </a:xfrm>
        </p:spPr>
        <p:txBody>
          <a:bodyPr/>
          <a:lstStyle/>
          <a:p>
            <a:fld id="{9F63AF29-ED2D-D443-8C83-007192A3F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42900"/>
            <a:ext cx="6400800" cy="37719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6E2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8580"/>
            <a:ext cx="6400800" cy="27432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028700"/>
            <a:ext cx="8666163" cy="3771900"/>
          </a:xfrm>
        </p:spPr>
        <p:txBody>
          <a:bodyPr/>
          <a:lstStyle>
            <a:lvl1pPr marL="460375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460375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D8F8D44-509A-2916-F7C9-9DA445FB51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115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28700"/>
            <a:ext cx="4297680" cy="3771900"/>
          </a:xfrm>
        </p:spPr>
        <p:txBody>
          <a:bodyPr>
            <a:normAutofit/>
          </a:bodyPr>
          <a:lstStyle>
            <a:lvl1pPr marL="460375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60375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136" y="1037743"/>
            <a:ext cx="4206240" cy="3771900"/>
          </a:xfrm>
        </p:spPr>
        <p:txBody>
          <a:bodyPr>
            <a:normAutofit/>
          </a:bodyPr>
          <a:lstStyle>
            <a:lvl1pPr marL="460375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60375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8580"/>
            <a:ext cx="6400800" cy="65151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6E2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63AF29-ED2D-D443-8C83-007192A3FF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0CE6B6A-9B3C-9F3B-892B-E60A0C1E11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62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" y="1028700"/>
            <a:ext cx="4297680" cy="3429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091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97680" cy="3429000"/>
          </a:xfrm>
        </p:spPr>
        <p:txBody>
          <a:bodyPr>
            <a:normAutofit/>
          </a:bodyPr>
          <a:lstStyle>
            <a:lvl1pPr marL="460375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60375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028700"/>
            <a:ext cx="4297680" cy="3429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091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297680" cy="3429000"/>
          </a:xfrm>
        </p:spPr>
        <p:txBody>
          <a:bodyPr>
            <a:normAutofit/>
          </a:bodyPr>
          <a:lstStyle>
            <a:lvl1pPr marL="460375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60375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668" y="4818647"/>
            <a:ext cx="2133600" cy="240507"/>
          </a:xfrm>
        </p:spPr>
        <p:txBody>
          <a:bodyPr/>
          <a:lstStyle/>
          <a:p>
            <a:fld id="{9F63AF29-ED2D-D443-8C83-007192A3F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8580"/>
            <a:ext cx="6400800" cy="65151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6E2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706E88C-7FD3-2FBB-F684-561289877A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345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668" y="4818647"/>
            <a:ext cx="2133600" cy="240507"/>
          </a:xfrm>
        </p:spPr>
        <p:txBody>
          <a:bodyPr/>
          <a:lstStyle/>
          <a:p>
            <a:fld id="{9F63AF29-ED2D-D443-8C83-007192A3F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" y="1348483"/>
            <a:ext cx="3398178" cy="249630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3CC37D8-4392-6142-F2F1-A953F3C7F3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104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668" y="4818647"/>
            <a:ext cx="2133600" cy="240507"/>
          </a:xfrm>
        </p:spPr>
        <p:txBody>
          <a:bodyPr/>
          <a:lstStyle/>
          <a:p>
            <a:fld id="{9F63AF29-ED2D-D443-8C83-007192A3F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8580"/>
            <a:ext cx="6400800" cy="65151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6E2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C16A500-5CE8-A7E4-016F-82702FC38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85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+Content">
  <p:cSld name="Title+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title"/>
          </p:nvPr>
        </p:nvSpPr>
        <p:spPr>
          <a:xfrm>
            <a:off x="228600" y="68580"/>
            <a:ext cx="6400800" cy="65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  <a:defRPr sz="2800">
                <a:solidFill>
                  <a:srgbClr val="6E2A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8" name="Google Shape;28;p35"/>
          <p:cNvSpPr txBox="1">
            <a:spLocks noGrp="1"/>
          </p:cNvSpPr>
          <p:nvPr>
            <p:ph type="body" idx="1"/>
          </p:nvPr>
        </p:nvSpPr>
        <p:spPr>
          <a:xfrm>
            <a:off x="228600" y="1028700"/>
            <a:ext cx="8666163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95429"/>
              </a:buClr>
              <a:buSzPts val="2000"/>
              <a:buFont typeface="Arial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/>
          <p:nvPr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9;p35">
            <a:extLst>
              <a:ext uri="{FF2B5EF4-FFF2-40B4-BE49-F238E27FC236}">
                <a16:creationId xmlns:a16="http://schemas.microsoft.com/office/drawing/2014/main" id="{123724BD-1BE3-25EE-CBB4-19F8C938011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with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8580"/>
            <a:ext cx="5935894" cy="65151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6E2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</a:t>
            </a:r>
            <a:br>
              <a:rPr lang="en-US"/>
            </a:br>
            <a:r>
              <a:rPr lang="en-US"/>
              <a:t>(alternative logo with tagline)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668" y="4818647"/>
            <a:ext cx="2133600" cy="240507"/>
          </a:xfrm>
        </p:spPr>
        <p:txBody>
          <a:bodyPr/>
          <a:lstStyle/>
          <a:p>
            <a:fld id="{9F63AF29-ED2D-D443-8C83-007192A3F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8600" y="1028700"/>
            <a:ext cx="8686800" cy="3771900"/>
          </a:xfrm>
        </p:spPr>
        <p:txBody>
          <a:bodyPr/>
          <a:lstStyle>
            <a:lvl1pPr marL="460375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460375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A2DD7-32E4-A72A-30D3-FAFF9F51FB7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"/>
          <a:stretch/>
        </p:blipFill>
        <p:spPr bwMode="auto">
          <a:xfrm>
            <a:off x="6835413" y="128160"/>
            <a:ext cx="2089311" cy="5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812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Tag+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668" y="4818647"/>
            <a:ext cx="2133600" cy="240507"/>
          </a:xfrm>
        </p:spPr>
        <p:txBody>
          <a:bodyPr/>
          <a:lstStyle/>
          <a:p>
            <a:fld id="{9F63AF29-ED2D-D443-8C83-007192A3F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8580"/>
            <a:ext cx="5976991" cy="65151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6E2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</a:t>
            </a:r>
            <a:br>
              <a:rPr lang="en-US"/>
            </a:br>
            <a:r>
              <a:rPr lang="en-US"/>
              <a:t>(alternative logo with tagline)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01756A-8B32-FA46-53DE-4FB32C2C5BD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"/>
          <a:stretch/>
        </p:blipFill>
        <p:spPr bwMode="auto">
          <a:xfrm>
            <a:off x="6835413" y="128160"/>
            <a:ext cx="2089311" cy="5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100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-br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26428"/>
            <a:ext cx="9144000" cy="1417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55604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17283" y="3901385"/>
            <a:ext cx="2915050" cy="0"/>
          </a:xfrm>
          <a:prstGeom prst="line">
            <a:avLst/>
          </a:prstGeom>
          <a:ln w="3175" cmpd="sng">
            <a:solidFill>
              <a:srgbClr val="FF66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3158703"/>
            <a:ext cx="5486400" cy="742682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1" baseline="0">
                <a:solidFill>
                  <a:srgbClr val="6E2A1D"/>
                </a:solidFill>
              </a:defRPr>
            </a:lvl1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" y="3622626"/>
            <a:ext cx="5394960" cy="27432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70921" y="4211618"/>
            <a:ext cx="3017520" cy="27432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40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65760" y="3913082"/>
            <a:ext cx="5394960" cy="274320"/>
          </a:xfrm>
        </p:spPr>
        <p:txBody>
          <a:bodyPr anchor="ctr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25000"/>
              <a:buFont typeface="Arial"/>
              <a:buNone/>
              <a:tabLst/>
              <a:defRPr sz="1400" spc="3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25000"/>
              <a:buFont typeface="Arial"/>
              <a:buNone/>
              <a:tabLst/>
              <a:defRPr/>
            </a:pPr>
            <a:r>
              <a:rPr lang="en-US"/>
              <a:t>Click to Add Presenter(s)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63AF29-ED2D-D443-8C83-007192A3FF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B439A4-2BD1-30AA-EDE3-9120C0B21ED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"/>
          <a:stretch/>
        </p:blipFill>
        <p:spPr bwMode="auto">
          <a:xfrm>
            <a:off x="6274468" y="3161538"/>
            <a:ext cx="2743200" cy="69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587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-brand Content 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8580"/>
            <a:ext cx="6400800" cy="65151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6E2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668" y="4818647"/>
            <a:ext cx="2133600" cy="240507"/>
          </a:xfrm>
        </p:spPr>
        <p:txBody>
          <a:bodyPr/>
          <a:lstStyle/>
          <a:p>
            <a:fld id="{9F63AF29-ED2D-D443-8C83-007192A3F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1028700"/>
            <a:ext cx="8686800" cy="3771900"/>
          </a:xfrm>
        </p:spPr>
        <p:txBody>
          <a:bodyPr/>
          <a:lstStyle>
            <a:lvl1pPr marL="460375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460375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800277" y="159211"/>
            <a:ext cx="0" cy="427391"/>
          </a:xfrm>
          <a:prstGeom prst="line">
            <a:avLst/>
          </a:prstGeom>
          <a:ln w="1143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76073-3BC3-300E-302B-EA80A8271A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" r="73182"/>
          <a:stretch/>
        </p:blipFill>
        <p:spPr bwMode="auto">
          <a:xfrm>
            <a:off x="7117213" y="128160"/>
            <a:ext cx="560300" cy="5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005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-brand Conte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68580"/>
            <a:ext cx="6218208" cy="651510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6E2A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668" y="4818647"/>
            <a:ext cx="2133600" cy="240507"/>
          </a:xfrm>
        </p:spPr>
        <p:txBody>
          <a:bodyPr/>
          <a:lstStyle/>
          <a:p>
            <a:fld id="{9F63AF29-ED2D-D443-8C83-007192A3FF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1028700"/>
            <a:ext cx="8686800" cy="3771900"/>
          </a:xfrm>
        </p:spPr>
        <p:txBody>
          <a:bodyPr/>
          <a:lstStyle>
            <a:lvl1pPr marL="460375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460375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542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007313" y="170713"/>
            <a:ext cx="0" cy="427391"/>
          </a:xfrm>
          <a:prstGeom prst="line">
            <a:avLst/>
          </a:prstGeom>
          <a:ln w="1143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47E0D4C-2B8B-C086-CAD9-F7803086D2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" r="33270"/>
          <a:stretch/>
        </p:blipFill>
        <p:spPr bwMode="auto">
          <a:xfrm>
            <a:off x="6519107" y="128160"/>
            <a:ext cx="1394187" cy="5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50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tandard">
  <p:cSld name="Title Standard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/>
          <p:nvPr/>
        </p:nvSpPr>
        <p:spPr>
          <a:xfrm>
            <a:off x="0" y="3385038"/>
            <a:ext cx="9144000" cy="91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8"/>
          <p:cNvSpPr txBox="1">
            <a:spLocks noGrp="1"/>
          </p:cNvSpPr>
          <p:nvPr>
            <p:ph type="ctrTitle"/>
          </p:nvPr>
        </p:nvSpPr>
        <p:spPr>
          <a:xfrm>
            <a:off x="228311" y="3497580"/>
            <a:ext cx="5577839" cy="75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8"/>
          <p:cNvSpPr/>
          <p:nvPr/>
        </p:nvSpPr>
        <p:spPr>
          <a:xfrm>
            <a:off x="0" y="4265149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228311" y="3977640"/>
            <a:ext cx="5486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dt" idx="10"/>
          </p:nvPr>
        </p:nvSpPr>
        <p:spPr>
          <a:xfrm>
            <a:off x="234062" y="4809623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38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" name="Google Shape;38;p38">
            <a:extLst>
              <a:ext uri="{FF2B5EF4-FFF2-40B4-BE49-F238E27FC236}">
                <a16:creationId xmlns:a16="http://schemas.microsoft.com/office/drawing/2014/main" id="{46917DDF-CBE5-9AEF-15F1-19B3113DBC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6440"/>
          <a:stretch/>
        </p:blipFill>
        <p:spPr>
          <a:xfrm>
            <a:off x="6198268" y="3497580"/>
            <a:ext cx="2743200" cy="69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tailed">
  <p:cSld name="Title Detaile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/>
          <p:nvPr/>
        </p:nvSpPr>
        <p:spPr>
          <a:xfrm>
            <a:off x="0" y="3447330"/>
            <a:ext cx="9144000" cy="1143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9"/>
          <p:cNvSpPr/>
          <p:nvPr/>
        </p:nvSpPr>
        <p:spPr>
          <a:xfrm>
            <a:off x="0" y="455604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39"/>
          <p:cNvCxnSpPr/>
          <p:nvPr/>
        </p:nvCxnSpPr>
        <p:spPr>
          <a:xfrm>
            <a:off x="6017283" y="4240262"/>
            <a:ext cx="2915050" cy="0"/>
          </a:xfrm>
          <a:prstGeom prst="straightConnector1">
            <a:avLst/>
          </a:prstGeom>
          <a:noFill/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39"/>
          <p:cNvSpPr txBox="1">
            <a:spLocks noGrp="1"/>
          </p:cNvSpPr>
          <p:nvPr>
            <p:ph type="body" idx="1"/>
          </p:nvPr>
        </p:nvSpPr>
        <p:spPr>
          <a:xfrm>
            <a:off x="227735" y="3497580"/>
            <a:ext cx="5486400" cy="742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6E2A1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2"/>
          </p:nvPr>
        </p:nvSpPr>
        <p:spPr>
          <a:xfrm>
            <a:off x="227735" y="3977640"/>
            <a:ext cx="5394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3"/>
          </p:nvPr>
        </p:nvSpPr>
        <p:spPr>
          <a:xfrm>
            <a:off x="5986597" y="4251960"/>
            <a:ext cx="30175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4"/>
          </p:nvPr>
        </p:nvSpPr>
        <p:spPr>
          <a:xfrm>
            <a:off x="227735" y="4251959"/>
            <a:ext cx="53949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95429"/>
              </a:buClr>
              <a:buSzPts val="1750"/>
              <a:buFont typeface="Arial"/>
              <a:buNone/>
              <a:defRPr sz="14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Right">
  <p:cSld name="Section Header Righ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0"/>
          <p:cNvSpPr txBox="1">
            <a:spLocks noGrp="1"/>
          </p:cNvSpPr>
          <p:nvPr>
            <p:ph type="title"/>
          </p:nvPr>
        </p:nvSpPr>
        <p:spPr>
          <a:xfrm>
            <a:off x="3840480" y="2743200"/>
            <a:ext cx="45720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 + Content">
  <p:cSld name="Title + Sub +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1"/>
          <p:cNvSpPr txBox="1">
            <a:spLocks noGrp="1"/>
          </p:cNvSpPr>
          <p:nvPr>
            <p:ph type="title"/>
          </p:nvPr>
        </p:nvSpPr>
        <p:spPr>
          <a:xfrm>
            <a:off x="228600" y="68580"/>
            <a:ext cx="6400800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  <a:defRPr sz="2800">
                <a:solidFill>
                  <a:srgbClr val="6E2A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1"/>
          </p:nvPr>
        </p:nvSpPr>
        <p:spPr>
          <a:xfrm>
            <a:off x="228600" y="439385"/>
            <a:ext cx="6400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2"/>
          </p:nvPr>
        </p:nvSpPr>
        <p:spPr>
          <a:xfrm>
            <a:off x="228600" y="1028700"/>
            <a:ext cx="8666163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95429"/>
              </a:buClr>
              <a:buSzPts val="2000"/>
              <a:buFont typeface="Arial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/>
          <p:nvPr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9;p35">
            <a:extLst>
              <a:ext uri="{FF2B5EF4-FFF2-40B4-BE49-F238E27FC236}">
                <a16:creationId xmlns:a16="http://schemas.microsoft.com/office/drawing/2014/main" id="{5E30FC42-66F7-91ED-A640-57C8B916C27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+Title+Line +Content">
  <p:cSld name="Sub+Title+Line +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228600" y="348651"/>
            <a:ext cx="6400800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  <a:defRPr sz="2800">
                <a:solidFill>
                  <a:srgbClr val="6E2A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1"/>
          </p:nvPr>
        </p:nvSpPr>
        <p:spPr>
          <a:xfrm>
            <a:off x="228600" y="68580"/>
            <a:ext cx="6400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body" idx="2"/>
          </p:nvPr>
        </p:nvSpPr>
        <p:spPr>
          <a:xfrm>
            <a:off x="228600" y="1028700"/>
            <a:ext cx="86868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95429"/>
              </a:buClr>
              <a:buSzPts val="2000"/>
              <a:buFont typeface="Arial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/>
          <p:nvPr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9;p35">
            <a:extLst>
              <a:ext uri="{FF2B5EF4-FFF2-40B4-BE49-F238E27FC236}">
                <a16:creationId xmlns:a16="http://schemas.microsoft.com/office/drawing/2014/main" id="{82557784-12EE-FE5F-455C-B5C8A22B93A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+Title+ No Line">
  <p:cSld name="Sub+Title+ No Lin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7" name="Google Shape;67;p43"/>
          <p:cNvSpPr txBox="1">
            <a:spLocks noGrp="1"/>
          </p:cNvSpPr>
          <p:nvPr>
            <p:ph type="title"/>
          </p:nvPr>
        </p:nvSpPr>
        <p:spPr>
          <a:xfrm>
            <a:off x="228600" y="342900"/>
            <a:ext cx="6400800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  <a:defRPr sz="2800">
                <a:solidFill>
                  <a:srgbClr val="6E2A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228600" y="68580"/>
            <a:ext cx="6400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body" idx="2"/>
          </p:nvPr>
        </p:nvSpPr>
        <p:spPr>
          <a:xfrm>
            <a:off x="228600" y="1028700"/>
            <a:ext cx="8666163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95429"/>
              </a:buClr>
              <a:buSzPts val="2000"/>
              <a:buFont typeface="Arial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" name="Google Shape;29;p35">
            <a:extLst>
              <a:ext uri="{FF2B5EF4-FFF2-40B4-BE49-F238E27FC236}">
                <a16:creationId xmlns:a16="http://schemas.microsoft.com/office/drawing/2014/main" id="{030149D8-DF1D-FC07-D80F-3FADBDD10AB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589920" y="146655"/>
            <a:ext cx="132548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228600" y="68580"/>
            <a:ext cx="8686800" cy="65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6E2A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228600" y="1028699"/>
            <a:ext cx="86868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9542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E95429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E95429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95429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E95429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227735" y="4809623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27"/>
          <p:cNvSpPr txBox="1">
            <a:spLocks noGrp="1"/>
          </p:cNvSpPr>
          <p:nvPr>
            <p:ph type="sldNum" idx="12"/>
          </p:nvPr>
        </p:nvSpPr>
        <p:spPr>
          <a:xfrm>
            <a:off x="6858668" y="4818647"/>
            <a:ext cx="2133600" cy="2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1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  <p:sldLayoutId id="2147483666" r:id="rId16"/>
    <p:sldLayoutId id="2147483667" r:id="rId17"/>
    <p:sldLayoutId id="2147483710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4" r:id="rId30"/>
    <p:sldLayoutId id="2147483725" r:id="rId31"/>
    <p:sldLayoutId id="2147483726" r:id="rId32"/>
    <p:sldLayoutId id="2147483727" r:id="rId33"/>
    <p:sldLayoutId id="2147483728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www.collegefutures.org/whitenessrulesrepor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ariety, several&#10;&#10;Description automatically generated">
            <a:extLst>
              <a:ext uri="{FF2B5EF4-FFF2-40B4-BE49-F238E27FC236}">
                <a16:creationId xmlns:a16="http://schemas.microsoft.com/office/drawing/2014/main" id="{0E82FD7E-9749-7E1D-FA42-34B0B4CE1F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3386275"/>
          </a:xfrm>
          <a:prstGeom prst="rect">
            <a:avLst/>
          </a:prstGeom>
        </p:spPr>
      </p:pic>
      <p:pic>
        <p:nvPicPr>
          <p:cNvPr id="7" name="Picture 6" descr="A picture containing variety, several&#10;&#10;Description automatically generated">
            <a:extLst>
              <a:ext uri="{FF2B5EF4-FFF2-40B4-BE49-F238E27FC236}">
                <a16:creationId xmlns:a16="http://schemas.microsoft.com/office/drawing/2014/main" id="{C6EB0751-82FA-BA4F-FEE7-91815556A9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31" y="4284876"/>
            <a:ext cx="9149231" cy="858624"/>
          </a:xfrm>
          <a:prstGeom prst="rect">
            <a:avLst/>
          </a:prstGeom>
        </p:spPr>
      </p:pic>
      <p:sp>
        <p:nvSpPr>
          <p:cNvPr id="379" name="Google Shape;379;p1"/>
          <p:cNvSpPr txBox="1">
            <a:spLocks noGrp="1"/>
          </p:cNvSpPr>
          <p:nvPr>
            <p:ph type="ctrTitle"/>
          </p:nvPr>
        </p:nvSpPr>
        <p:spPr>
          <a:xfrm>
            <a:off x="158129" y="3386274"/>
            <a:ext cx="5830160" cy="85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1800"/>
              <a:buFont typeface="Arial"/>
              <a:buNone/>
            </a:pPr>
            <a:r>
              <a:rPr lang="en-US" sz="2000" dirty="0"/>
              <a:t>Whiteness Rules: Racial Exclusion in Becoming an American College President</a:t>
            </a:r>
            <a:endParaRPr sz="2000" dirty="0"/>
          </a:p>
        </p:txBody>
      </p:sp>
      <p:sp>
        <p:nvSpPr>
          <p:cNvPr id="2" name="Google Shape;17;p28">
            <a:extLst>
              <a:ext uri="{FF2B5EF4-FFF2-40B4-BE49-F238E27FC236}">
                <a16:creationId xmlns:a16="http://schemas.microsoft.com/office/drawing/2014/main" id="{5EACBB21-FA89-DAFC-B132-0A21B3955F0A}"/>
              </a:ext>
            </a:extLst>
          </p:cNvPr>
          <p:cNvSpPr/>
          <p:nvPr/>
        </p:nvSpPr>
        <p:spPr>
          <a:xfrm>
            <a:off x="0" y="4265149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6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CA9C7F-5CE7-6596-58A0-1C4FFB20A405}"/>
              </a:ext>
            </a:extLst>
          </p:cNvPr>
          <p:cNvSpPr/>
          <p:nvPr/>
        </p:nvSpPr>
        <p:spPr>
          <a:xfrm>
            <a:off x="4572000" y="916781"/>
            <a:ext cx="4567428" cy="4229100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013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C71F64-84F4-166E-822E-F4B3FA6B07D8}"/>
              </a:ext>
            </a:extLst>
          </p:cNvPr>
          <p:cNvSpPr/>
          <p:nvPr/>
        </p:nvSpPr>
        <p:spPr>
          <a:xfrm>
            <a:off x="0" y="916781"/>
            <a:ext cx="4572000" cy="4229100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013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F95929-163C-DC6A-EF95-62AA813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6" y="68580"/>
            <a:ext cx="6400800" cy="65151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39993B-99F1-A8C5-97C8-52183EE5E6E3}"/>
              </a:ext>
            </a:extLst>
          </p:cNvPr>
          <p:cNvSpPr/>
          <p:nvPr/>
        </p:nvSpPr>
        <p:spPr>
          <a:xfrm>
            <a:off x="0" y="914400"/>
            <a:ext cx="4572000" cy="5486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WHAT IS THE TOOLKIT…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D87B49-6604-A598-2313-9096596F237F}"/>
              </a:ext>
            </a:extLst>
          </p:cNvPr>
          <p:cNvSpPr/>
          <p:nvPr/>
        </p:nvSpPr>
        <p:spPr>
          <a:xfrm>
            <a:off x="4572000" y="914400"/>
            <a:ext cx="4572000" cy="548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WHAT THE TOOLKIT IS NOT…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ED63AB8-EB1B-898A-E92E-9398502AF5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186" t="26235" r="20334" b="26286"/>
          <a:stretch/>
        </p:blipFill>
        <p:spPr>
          <a:xfrm>
            <a:off x="581240" y="2086270"/>
            <a:ext cx="3467445" cy="272208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BB60678-CF04-ACE5-ABB3-86AFBCB76B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0038" y="1777002"/>
            <a:ext cx="3031352" cy="3031352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631B2B1-5D3A-DCBD-530E-A916948F5F97}"/>
              </a:ext>
            </a:extLst>
          </p:cNvPr>
          <p:cNvSpPr txBox="1">
            <a:spLocks/>
          </p:cNvSpPr>
          <p:nvPr/>
        </p:nvSpPr>
        <p:spPr>
          <a:xfrm>
            <a:off x="4893563" y="1535124"/>
            <a:ext cx="3990126" cy="2722084"/>
          </a:xfrm>
          <a:prstGeom prst="rect">
            <a:avLst/>
          </a:prstGeom>
        </p:spPr>
        <p:txBody>
          <a:bodyPr l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fontAlgn="base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miracle worker. </a:t>
            </a:r>
            <a:r>
              <a:rPr lang="en-US" sz="16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Racial equity is hard work; stakeholders will need to engage with the tools, have challenging conversations and (as always) consider the unique context of their institution.</a:t>
            </a:r>
          </a:p>
          <a:p>
            <a:pPr marL="285750" indent="-285750" fontAlgn="base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Exhaustive. </a:t>
            </a:r>
            <a:r>
              <a:rPr lang="en-US" sz="16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There are details of the presidential search and appointment process that go far beyond the scope </a:t>
            </a:r>
            <a:br>
              <a:rPr lang="en-US" sz="16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of this toolkit. 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C766117-4765-911F-991C-700AA6FBB046}"/>
              </a:ext>
            </a:extLst>
          </p:cNvPr>
          <p:cNvSpPr txBox="1">
            <a:spLocks/>
          </p:cNvSpPr>
          <p:nvPr/>
        </p:nvSpPr>
        <p:spPr>
          <a:xfrm>
            <a:off x="355642" y="1535124"/>
            <a:ext cx="4025621" cy="3090347"/>
          </a:xfrm>
          <a:prstGeom prst="rect">
            <a:avLst/>
          </a:prstGeom>
        </p:spPr>
        <p:txBody>
          <a:bodyPr lIns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fontAlgn="base">
              <a:lnSpc>
                <a:spcPct val="110000"/>
              </a:lnSpc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place to start.</a:t>
            </a:r>
          </a:p>
          <a:p>
            <a:pPr marL="285750" indent="-285750" fontAlgn="base">
              <a:lnSpc>
                <a:spcPct val="110000"/>
              </a:lnSpc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guide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that addresses five </a:t>
            </a:r>
            <a:br>
              <a:rPr lang="en-US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aspects of the presidential search process that are critical for </a:t>
            </a:r>
            <a:br>
              <a:rPr lang="en-US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de-whitening the presidency.</a:t>
            </a:r>
          </a:p>
          <a:p>
            <a:pPr marL="285750" indent="-285750" fontAlgn="base">
              <a:lnSpc>
                <a:spcPct val="110000"/>
              </a:lnSpc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Tools to implement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 your </a:t>
            </a:r>
            <a:br>
              <a:rPr lang="en-US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next search.</a:t>
            </a:r>
          </a:p>
          <a:p>
            <a:pPr marL="285750" indent="-285750" fontAlgn="base">
              <a:lnSpc>
                <a:spcPct val="110000"/>
              </a:lnSpc>
              <a:spcAft>
                <a:spcPts val="12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Ideas and recommendations </a:t>
            </a:r>
            <a:br>
              <a:rPr lang="en-US" sz="16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 reform existing rules, processes, </a:t>
            </a:r>
            <a:br>
              <a:rPr lang="en-US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and structures.</a:t>
            </a:r>
          </a:p>
        </p:txBody>
      </p:sp>
      <p:sp>
        <p:nvSpPr>
          <p:cNvPr id="30" name="Google Shape;30;p35">
            <a:extLst>
              <a:ext uri="{FF2B5EF4-FFF2-40B4-BE49-F238E27FC236}">
                <a16:creationId xmlns:a16="http://schemas.microsoft.com/office/drawing/2014/main" id="{DE1F9962-9DE1-36B4-D2D8-055A42414CA9}"/>
              </a:ext>
            </a:extLst>
          </p:cNvPr>
          <p:cNvSpPr/>
          <p:nvPr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4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4841FFE-CAEA-02C8-EA58-F8E157AB883F}"/>
              </a:ext>
            </a:extLst>
          </p:cNvPr>
          <p:cNvSpPr/>
          <p:nvPr/>
        </p:nvSpPr>
        <p:spPr>
          <a:xfrm>
            <a:off x="0" y="1449051"/>
            <a:ext cx="9144000" cy="3694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0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603BF8-1041-CBB5-D254-3B93A9B1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at a Glance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AA63F0A-C0F1-27A5-08EE-0B43CFEBE113}"/>
              </a:ext>
            </a:extLst>
          </p:cNvPr>
          <p:cNvSpPr txBox="1">
            <a:spLocks/>
          </p:cNvSpPr>
          <p:nvPr/>
        </p:nvSpPr>
        <p:spPr>
          <a:xfrm>
            <a:off x="322263" y="1793000"/>
            <a:ext cx="1543460" cy="908387"/>
          </a:xfrm>
          <a:prstGeom prst="rect">
            <a:avLst/>
          </a:prstGeom>
        </p:spPr>
        <p:txBody>
          <a:bodyPr l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 Critically </a:t>
            </a:r>
            <a:b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Race-Conscious Search Firms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733E92-0FEF-7DB7-2AC4-E63B8451CB84}"/>
              </a:ext>
            </a:extLst>
          </p:cNvPr>
          <p:cNvSpPr txBox="1">
            <a:spLocks/>
          </p:cNvSpPr>
          <p:nvPr/>
        </p:nvSpPr>
        <p:spPr>
          <a:xfrm>
            <a:off x="2005533" y="1793000"/>
            <a:ext cx="1543460" cy="908387"/>
          </a:xfrm>
          <a:prstGeom prst="rect">
            <a:avLst/>
          </a:prstGeom>
        </p:spPr>
        <p:txBody>
          <a:bodyPr l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Centering Racial</a:t>
            </a:r>
            <a:b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in Search Committee Formation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9D4C145-AFC7-31A8-8170-0AB6FA12269E}"/>
              </a:ext>
            </a:extLst>
          </p:cNvPr>
          <p:cNvSpPr txBox="1">
            <a:spLocks/>
          </p:cNvSpPr>
          <p:nvPr/>
        </p:nvSpPr>
        <p:spPr>
          <a:xfrm>
            <a:off x="3839547" y="1793000"/>
            <a:ext cx="1543460" cy="908387"/>
          </a:xfrm>
          <a:prstGeom prst="rect">
            <a:avLst/>
          </a:prstGeom>
        </p:spPr>
        <p:txBody>
          <a:bodyPr l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Search Committees</a:t>
            </a:r>
            <a:b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Racial Equity in Presidential Hiring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9ED7DCF-611B-ED03-1714-25954C51D155}"/>
              </a:ext>
            </a:extLst>
          </p:cNvPr>
          <p:cNvSpPr txBox="1">
            <a:spLocks/>
          </p:cNvSpPr>
          <p:nvPr/>
        </p:nvSpPr>
        <p:spPr>
          <a:xfrm>
            <a:off x="5701076" y="1767775"/>
            <a:ext cx="1499166" cy="688943"/>
          </a:xfrm>
          <a:prstGeom prst="rect">
            <a:avLst/>
          </a:prstGeom>
        </p:spPr>
        <p:txBody>
          <a:bodyPr l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Racial Equity in Search</a:t>
            </a:r>
            <a:b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Work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4982033-0902-D587-3578-C0A123415A26}"/>
              </a:ext>
            </a:extLst>
          </p:cNvPr>
          <p:cNvSpPr txBox="1">
            <a:spLocks/>
          </p:cNvSpPr>
          <p:nvPr/>
        </p:nvSpPr>
        <p:spPr>
          <a:xfrm>
            <a:off x="7425747" y="1793000"/>
            <a:ext cx="1516293" cy="908387"/>
          </a:xfrm>
          <a:prstGeom prst="rect">
            <a:avLst/>
          </a:prstGeom>
        </p:spPr>
        <p:txBody>
          <a:bodyPr l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Presidential </a:t>
            </a:r>
            <a:b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Announcement Tool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FA929A4-694E-5BCC-DCA5-65B5F79441F4}"/>
              </a:ext>
            </a:extLst>
          </p:cNvPr>
          <p:cNvSpPr txBox="1">
            <a:spLocks/>
          </p:cNvSpPr>
          <p:nvPr/>
        </p:nvSpPr>
        <p:spPr>
          <a:xfrm>
            <a:off x="322265" y="2726612"/>
            <a:ext cx="1499166" cy="1617936"/>
          </a:xfrm>
          <a:prstGeom prst="rect">
            <a:avLst/>
          </a:prstGeom>
        </p:spPr>
        <p:txBody>
          <a:bodyPr lIns="0" t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</a:p>
          <a:p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establishing </a:t>
            </a:r>
            <a:b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 equity as </a:t>
            </a:r>
            <a:b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criterion for </a:t>
            </a:r>
            <a:b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 selection.</a:t>
            </a:r>
          </a:p>
          <a:p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25957B7C-E5B9-44C7-300C-CABE5AAB9907}"/>
              </a:ext>
            </a:extLst>
          </p:cNvPr>
          <p:cNvSpPr txBox="1">
            <a:spLocks/>
          </p:cNvSpPr>
          <p:nvPr/>
        </p:nvSpPr>
        <p:spPr>
          <a:xfrm>
            <a:off x="2005533" y="2726612"/>
            <a:ext cx="1499166" cy="1617936"/>
          </a:xfrm>
          <a:prstGeom prst="rect">
            <a:avLst/>
          </a:prstGeom>
        </p:spPr>
        <p:txBody>
          <a:bodyPr lIns="0" t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b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advancing racial equity while working</a:t>
            </a:r>
          </a:p>
          <a:p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current</a:t>
            </a:r>
            <a:b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of stakeholder representation in composing search committees.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3F3323A7-DD20-7A80-C52F-DCAB3032D79D}"/>
              </a:ext>
            </a:extLst>
          </p:cNvPr>
          <p:cNvSpPr txBox="1">
            <a:spLocks/>
          </p:cNvSpPr>
          <p:nvPr/>
        </p:nvSpPr>
        <p:spPr>
          <a:xfrm>
            <a:off x="3839547" y="2726612"/>
            <a:ext cx="1499166" cy="1616228"/>
          </a:xfrm>
          <a:prstGeom prst="rect">
            <a:avLst/>
          </a:prstGeom>
        </p:spPr>
        <p:txBody>
          <a:bodyPr lIns="0" t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topics for search committee training, beyond</a:t>
            </a:r>
          </a:p>
          <a:p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compositional </a:t>
            </a:r>
            <a:b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 and </a:t>
            </a:r>
            <a:b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(general) implicit bias.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3D96E0AD-C768-98AB-8E29-F3FF5BC4B39E}"/>
              </a:ext>
            </a:extLst>
          </p:cNvPr>
          <p:cNvSpPr txBox="1">
            <a:spLocks/>
          </p:cNvSpPr>
          <p:nvPr/>
        </p:nvSpPr>
        <p:spPr>
          <a:xfrm>
            <a:off x="5701076" y="2701387"/>
            <a:ext cx="1499166" cy="1617936"/>
          </a:xfrm>
          <a:prstGeom prst="rect">
            <a:avLst/>
          </a:prstGeom>
        </p:spPr>
        <p:txBody>
          <a:bodyPr lIns="0" t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</a:t>
            </a:r>
            <a:b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centralizing accountability and</a:t>
            </a:r>
          </a:p>
          <a:p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in presidential search, specifically as it relates to evaluation, deliberation,</a:t>
            </a:r>
          </a:p>
          <a:p>
            <a:r>
              <a:rPr lang="en-U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decision-making.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00DA34-2C8A-1A66-6086-B9F2C4C03F10}"/>
              </a:ext>
            </a:extLst>
          </p:cNvPr>
          <p:cNvGrpSpPr/>
          <p:nvPr/>
        </p:nvGrpSpPr>
        <p:grpSpPr>
          <a:xfrm>
            <a:off x="354029" y="1072906"/>
            <a:ext cx="426048" cy="461456"/>
            <a:chOff x="148064" y="1176682"/>
            <a:chExt cx="426048" cy="461456"/>
          </a:xfrm>
          <a:solidFill>
            <a:schemeClr val="bg1">
              <a:lumMod val="95000"/>
            </a:schemeClr>
          </a:solidFill>
        </p:grpSpPr>
        <p:sp>
          <p:nvSpPr>
            <p:cNvPr id="14" name="Snip Single Corner Rectangle 13">
              <a:extLst>
                <a:ext uri="{FF2B5EF4-FFF2-40B4-BE49-F238E27FC236}">
                  <a16:creationId xmlns:a16="http://schemas.microsoft.com/office/drawing/2014/main" id="{0182EF24-6D53-B920-85D7-D58CDB036533}"/>
                </a:ext>
              </a:extLst>
            </p:cNvPr>
            <p:cNvSpPr/>
            <p:nvPr/>
          </p:nvSpPr>
          <p:spPr>
            <a:xfrm rot="16200000">
              <a:off x="148064" y="1176682"/>
              <a:ext cx="426048" cy="426048"/>
            </a:xfrm>
            <a:prstGeom prst="snip1Rect">
              <a:avLst>
                <a:gd name="adj" fmla="val 50000"/>
              </a:avLst>
            </a:prstGeom>
            <a:grpFill/>
            <a:ln w="381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48AD38-5519-2956-B279-2256A895E246}"/>
                </a:ext>
              </a:extLst>
            </p:cNvPr>
            <p:cNvSpPr txBox="1"/>
            <p:nvPr/>
          </p:nvSpPr>
          <p:spPr>
            <a:xfrm>
              <a:off x="314697" y="1316709"/>
              <a:ext cx="147903" cy="321429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349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BB8055-B747-6272-0BEF-1279DD4D5AC1}"/>
              </a:ext>
            </a:extLst>
          </p:cNvPr>
          <p:cNvGrpSpPr/>
          <p:nvPr/>
        </p:nvGrpSpPr>
        <p:grpSpPr>
          <a:xfrm>
            <a:off x="2034268" y="1061422"/>
            <a:ext cx="426048" cy="461456"/>
            <a:chOff x="2041952" y="1176682"/>
            <a:chExt cx="426048" cy="461456"/>
          </a:xfrm>
          <a:solidFill>
            <a:schemeClr val="bg1">
              <a:lumMod val="95000"/>
            </a:schemeClr>
          </a:solidFill>
        </p:grpSpPr>
        <p:sp>
          <p:nvSpPr>
            <p:cNvPr id="16" name="Snip Single Corner Rectangle 15">
              <a:extLst>
                <a:ext uri="{FF2B5EF4-FFF2-40B4-BE49-F238E27FC236}">
                  <a16:creationId xmlns:a16="http://schemas.microsoft.com/office/drawing/2014/main" id="{98C605F9-7BE9-1C8C-6AA6-2748E91326E3}"/>
                </a:ext>
              </a:extLst>
            </p:cNvPr>
            <p:cNvSpPr/>
            <p:nvPr/>
          </p:nvSpPr>
          <p:spPr>
            <a:xfrm rot="16200000">
              <a:off x="2041952" y="1176682"/>
              <a:ext cx="426048" cy="426048"/>
            </a:xfrm>
            <a:prstGeom prst="snip1Rect">
              <a:avLst>
                <a:gd name="adj" fmla="val 50000"/>
              </a:avLst>
            </a:prstGeom>
            <a:grpFill/>
            <a:ln w="381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3D5920-2B74-724C-F395-74EDFF0D63BC}"/>
                </a:ext>
              </a:extLst>
            </p:cNvPr>
            <p:cNvSpPr txBox="1"/>
            <p:nvPr/>
          </p:nvSpPr>
          <p:spPr>
            <a:xfrm>
              <a:off x="2223951" y="1316709"/>
              <a:ext cx="176873" cy="321429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349" b="1">
                  <a:solidFill>
                    <a:schemeClr val="bg2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5D6A2D-E8AC-9C12-9906-108392C0DD15}"/>
              </a:ext>
            </a:extLst>
          </p:cNvPr>
          <p:cNvGrpSpPr/>
          <p:nvPr/>
        </p:nvGrpSpPr>
        <p:grpSpPr>
          <a:xfrm>
            <a:off x="3860978" y="1065250"/>
            <a:ext cx="426048" cy="461456"/>
            <a:chOff x="3891714" y="1176682"/>
            <a:chExt cx="426048" cy="461456"/>
          </a:xfrm>
          <a:solidFill>
            <a:schemeClr val="bg1">
              <a:lumMod val="95000"/>
            </a:schemeClr>
          </a:solidFill>
        </p:grpSpPr>
        <p:sp>
          <p:nvSpPr>
            <p:cNvPr id="18" name="Snip Single Corner Rectangle 17">
              <a:extLst>
                <a:ext uri="{FF2B5EF4-FFF2-40B4-BE49-F238E27FC236}">
                  <a16:creationId xmlns:a16="http://schemas.microsoft.com/office/drawing/2014/main" id="{FD901BE5-F8F0-DA67-6310-3414493422FE}"/>
                </a:ext>
              </a:extLst>
            </p:cNvPr>
            <p:cNvSpPr/>
            <p:nvPr/>
          </p:nvSpPr>
          <p:spPr>
            <a:xfrm rot="16200000">
              <a:off x="3891714" y="1176682"/>
              <a:ext cx="426048" cy="426048"/>
            </a:xfrm>
            <a:prstGeom prst="snip1Rect">
              <a:avLst>
                <a:gd name="adj" fmla="val 50000"/>
              </a:avLst>
            </a:prstGeom>
            <a:grpFill/>
            <a:ln w="381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B3FD2A-9797-2CC1-B19E-78F271BE5A7F}"/>
                </a:ext>
              </a:extLst>
            </p:cNvPr>
            <p:cNvSpPr txBox="1"/>
            <p:nvPr/>
          </p:nvSpPr>
          <p:spPr>
            <a:xfrm>
              <a:off x="4066031" y="1316709"/>
              <a:ext cx="176874" cy="321429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349" b="1">
                  <a:solidFill>
                    <a:schemeClr val="bg2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103B42-D14E-4D9A-CE4D-A2B2683BBBB5}"/>
              </a:ext>
            </a:extLst>
          </p:cNvPr>
          <p:cNvGrpSpPr/>
          <p:nvPr/>
        </p:nvGrpSpPr>
        <p:grpSpPr>
          <a:xfrm>
            <a:off x="5716444" y="1069078"/>
            <a:ext cx="426048" cy="461456"/>
            <a:chOff x="5785600" y="1176682"/>
            <a:chExt cx="426048" cy="461456"/>
          </a:xfrm>
          <a:solidFill>
            <a:schemeClr val="bg1">
              <a:lumMod val="95000"/>
            </a:schemeClr>
          </a:solidFill>
        </p:grpSpPr>
        <p:sp>
          <p:nvSpPr>
            <p:cNvPr id="20" name="Snip Single Corner Rectangle 19">
              <a:extLst>
                <a:ext uri="{FF2B5EF4-FFF2-40B4-BE49-F238E27FC236}">
                  <a16:creationId xmlns:a16="http://schemas.microsoft.com/office/drawing/2014/main" id="{93ED0827-62B0-4563-499E-B2C4DA1A1BCA}"/>
                </a:ext>
              </a:extLst>
            </p:cNvPr>
            <p:cNvSpPr/>
            <p:nvPr/>
          </p:nvSpPr>
          <p:spPr>
            <a:xfrm rot="16200000">
              <a:off x="5785600" y="1176682"/>
              <a:ext cx="426048" cy="426048"/>
            </a:xfrm>
            <a:prstGeom prst="snip1Rect">
              <a:avLst>
                <a:gd name="adj" fmla="val 50000"/>
              </a:avLst>
            </a:prstGeom>
            <a:grpFill/>
            <a:ln w="381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EE2791-A172-FFB0-6652-B07C7B5981DF}"/>
                </a:ext>
              </a:extLst>
            </p:cNvPr>
            <p:cNvSpPr txBox="1"/>
            <p:nvPr/>
          </p:nvSpPr>
          <p:spPr>
            <a:xfrm>
              <a:off x="5952232" y="1316709"/>
              <a:ext cx="176874" cy="321429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349" b="1">
                  <a:solidFill>
                    <a:schemeClr val="bg2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3F0E00-9018-FA63-A6BC-3032F8EAC23E}"/>
              </a:ext>
            </a:extLst>
          </p:cNvPr>
          <p:cNvGrpSpPr/>
          <p:nvPr/>
        </p:nvGrpSpPr>
        <p:grpSpPr>
          <a:xfrm>
            <a:off x="7450555" y="1076734"/>
            <a:ext cx="426048" cy="453828"/>
            <a:chOff x="7412135" y="1191994"/>
            <a:chExt cx="426048" cy="453828"/>
          </a:xfrm>
          <a:solidFill>
            <a:schemeClr val="bg1">
              <a:lumMod val="95000"/>
            </a:schemeClr>
          </a:solidFill>
        </p:grpSpPr>
        <p:sp>
          <p:nvSpPr>
            <p:cNvPr id="22" name="Snip Single Corner Rectangle 21">
              <a:extLst>
                <a:ext uri="{FF2B5EF4-FFF2-40B4-BE49-F238E27FC236}">
                  <a16:creationId xmlns:a16="http://schemas.microsoft.com/office/drawing/2014/main" id="{012142DD-648F-4A7E-B70A-06804D8C84A8}"/>
                </a:ext>
              </a:extLst>
            </p:cNvPr>
            <p:cNvSpPr/>
            <p:nvPr/>
          </p:nvSpPr>
          <p:spPr>
            <a:xfrm rot="16200000">
              <a:off x="7412135" y="1191994"/>
              <a:ext cx="426048" cy="426048"/>
            </a:xfrm>
            <a:prstGeom prst="snip1Rect">
              <a:avLst>
                <a:gd name="adj" fmla="val 50000"/>
              </a:avLst>
            </a:prstGeom>
            <a:grpFill/>
            <a:ln w="3810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solidFill>
                  <a:schemeClr val="bg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6AE830-6235-DD78-A610-51D5E36EC7D8}"/>
                </a:ext>
              </a:extLst>
            </p:cNvPr>
            <p:cNvSpPr txBox="1"/>
            <p:nvPr/>
          </p:nvSpPr>
          <p:spPr>
            <a:xfrm>
              <a:off x="7594136" y="1324393"/>
              <a:ext cx="176875" cy="321429"/>
            </a:xfrm>
            <a:prstGeom prst="rect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1349" b="1">
                  <a:solidFill>
                    <a:schemeClr val="bg2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E144F2A-0D70-E34E-EA41-AA88A25A87F1}"/>
              </a:ext>
            </a:extLst>
          </p:cNvPr>
          <p:cNvSpPr txBox="1">
            <a:spLocks/>
          </p:cNvSpPr>
          <p:nvPr/>
        </p:nvSpPr>
        <p:spPr>
          <a:xfrm>
            <a:off x="7425747" y="2726612"/>
            <a:ext cx="1499166" cy="1616228"/>
          </a:xfrm>
          <a:prstGeom prst="rect">
            <a:avLst/>
          </a:prstGeom>
        </p:spPr>
        <p:txBody>
          <a:bodyPr lIns="0" t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>
                <a:solidFill>
                  <a:schemeClr val="tx1"/>
                </a:solidFill>
              </a:rPr>
              <a:t>A guide to making a critical assessment of job announcements for their integration of racial equity and equity-mindedness.</a:t>
            </a:r>
          </a:p>
          <a:p>
            <a:endParaRPr lang="en-US" sz="110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608D3CD-CA80-728D-21FD-1A1B7F05C003}"/>
              </a:ext>
            </a:extLst>
          </p:cNvPr>
          <p:cNvCxnSpPr>
            <a:cxnSpLocks/>
          </p:cNvCxnSpPr>
          <p:nvPr/>
        </p:nvCxnSpPr>
        <p:spPr>
          <a:xfrm>
            <a:off x="1722521" y="1879972"/>
            <a:ext cx="0" cy="2530663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0FF1C1C-E7A4-4BCC-F85F-02B7949B8B07}"/>
              </a:ext>
            </a:extLst>
          </p:cNvPr>
          <p:cNvCxnSpPr>
            <a:cxnSpLocks/>
          </p:cNvCxnSpPr>
          <p:nvPr/>
        </p:nvCxnSpPr>
        <p:spPr>
          <a:xfrm>
            <a:off x="3558487" y="1879972"/>
            <a:ext cx="0" cy="2530663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B3F49C-9D26-1AA7-161C-3182BD7BD07B}"/>
              </a:ext>
            </a:extLst>
          </p:cNvPr>
          <p:cNvCxnSpPr>
            <a:cxnSpLocks/>
          </p:cNvCxnSpPr>
          <p:nvPr/>
        </p:nvCxnSpPr>
        <p:spPr>
          <a:xfrm>
            <a:off x="5447479" y="1879972"/>
            <a:ext cx="0" cy="2530663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E4F2EF-B926-BF8F-5BD0-0A2429BF801A}"/>
              </a:ext>
            </a:extLst>
          </p:cNvPr>
          <p:cNvCxnSpPr>
            <a:cxnSpLocks/>
          </p:cNvCxnSpPr>
          <p:nvPr/>
        </p:nvCxnSpPr>
        <p:spPr>
          <a:xfrm>
            <a:off x="7198460" y="1879972"/>
            <a:ext cx="0" cy="2530663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FD3F141-D708-B980-BDD4-62F2E38BEDD8}"/>
              </a:ext>
            </a:extLst>
          </p:cNvPr>
          <p:cNvGrpSpPr/>
          <p:nvPr/>
        </p:nvGrpSpPr>
        <p:grpSpPr>
          <a:xfrm>
            <a:off x="-1" y="974912"/>
            <a:ext cx="9144001" cy="4168588"/>
            <a:chOff x="-1" y="974912"/>
            <a:chExt cx="9144001" cy="41685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296DD-E54B-6873-508F-56F5BBF6131F}"/>
                </a:ext>
              </a:extLst>
            </p:cNvPr>
            <p:cNvSpPr/>
            <p:nvPr/>
          </p:nvSpPr>
          <p:spPr>
            <a:xfrm>
              <a:off x="7196679" y="974912"/>
              <a:ext cx="1947321" cy="4168588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F2B170-1FBA-C05B-56E5-9A979D8F178C}"/>
                </a:ext>
              </a:extLst>
            </p:cNvPr>
            <p:cNvCxnSpPr>
              <a:cxnSpLocks/>
            </p:cNvCxnSpPr>
            <p:nvPr/>
          </p:nvCxnSpPr>
          <p:spPr>
            <a:xfrm>
              <a:off x="7198460" y="1879972"/>
              <a:ext cx="0" cy="2530663"/>
            </a:xfrm>
            <a:prstGeom prst="line">
              <a:avLst/>
            </a:prstGeom>
            <a:ln w="15875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A1955DF-F8B2-8CA1-7B40-561CF4F094E2}"/>
                </a:ext>
              </a:extLst>
            </p:cNvPr>
            <p:cNvSpPr/>
            <p:nvPr/>
          </p:nvSpPr>
          <p:spPr>
            <a:xfrm>
              <a:off x="-1" y="974912"/>
              <a:ext cx="5445697" cy="4168588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EAA253E-32B1-37A9-5AA8-63A4D93B55B5}"/>
                </a:ext>
              </a:extLst>
            </p:cNvPr>
            <p:cNvCxnSpPr>
              <a:cxnSpLocks/>
            </p:cNvCxnSpPr>
            <p:nvPr/>
          </p:nvCxnSpPr>
          <p:spPr>
            <a:xfrm>
              <a:off x="5447479" y="1879972"/>
              <a:ext cx="0" cy="2530663"/>
            </a:xfrm>
            <a:prstGeom prst="line">
              <a:avLst/>
            </a:prstGeom>
            <a:ln w="15875" cap="rnd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7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18DC5C0C-891D-7DE5-45C8-4BD827973E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9C391E-E059-581F-9E74-5473ECAE3B5A}"/>
              </a:ext>
            </a:extLst>
          </p:cNvPr>
          <p:cNvSpPr/>
          <p:nvPr/>
        </p:nvSpPr>
        <p:spPr>
          <a:xfrm>
            <a:off x="4713194" y="0"/>
            <a:ext cx="4430806" cy="51435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38"/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16511B9-ECB0-884E-55CD-502FDE950106}"/>
              </a:ext>
            </a:extLst>
          </p:cNvPr>
          <p:cNvSpPr txBox="1">
            <a:spLocks/>
          </p:cNvSpPr>
          <p:nvPr/>
        </p:nvSpPr>
        <p:spPr>
          <a:xfrm>
            <a:off x="5174328" y="1785580"/>
            <a:ext cx="3560206" cy="2611611"/>
          </a:xfrm>
          <a:prstGeom prst="rect">
            <a:avLst/>
          </a:prstGeom>
        </p:spPr>
        <p:txBody>
          <a:bodyPr lIns="0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E2A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457189"/>
            <a:r>
              <a:rPr lang="en-US" sz="3300">
                <a:solidFill>
                  <a:srgbClr val="FFFFFF"/>
                </a:solidFill>
              </a:rPr>
              <a:t>Evaluation and Accountability: </a:t>
            </a:r>
            <a:br>
              <a:rPr lang="en-US" sz="3300">
                <a:solidFill>
                  <a:srgbClr val="FFFFFF"/>
                </a:solidFill>
              </a:rPr>
            </a:br>
            <a:r>
              <a:rPr lang="en-US" sz="3300">
                <a:solidFill>
                  <a:srgbClr val="FFFFFF"/>
                </a:solidFill>
              </a:rPr>
              <a:t>Ensuring Racial </a:t>
            </a:r>
            <a:br>
              <a:rPr lang="en-US" sz="3300">
                <a:solidFill>
                  <a:srgbClr val="FFFFFF"/>
                </a:solidFill>
              </a:rPr>
            </a:br>
            <a:r>
              <a:rPr lang="en-US" sz="3300">
                <a:solidFill>
                  <a:srgbClr val="FFFFFF"/>
                </a:solidFill>
              </a:rPr>
              <a:t>Equity in Search Committee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49CA8-6B4A-0C38-E499-A08207065124}"/>
              </a:ext>
            </a:extLst>
          </p:cNvPr>
          <p:cNvSpPr txBox="1"/>
          <p:nvPr/>
        </p:nvSpPr>
        <p:spPr>
          <a:xfrm>
            <a:off x="5194500" y="1268511"/>
            <a:ext cx="1202894" cy="461665"/>
          </a:xfrm>
          <a:prstGeom prst="rect">
            <a:avLst/>
          </a:prstGeom>
          <a:solidFill>
            <a:schemeClr val="bg1"/>
          </a:solidFill>
        </p:spPr>
        <p:txBody>
          <a:bodyPr wrap="none" lIns="182880" tIns="91440" rIns="182880" bIns="91440" rtlCol="0">
            <a:spAutoFit/>
          </a:bodyPr>
          <a:lstStyle/>
          <a:p>
            <a:pPr algn="ctr"/>
            <a:r>
              <a:rPr lang="en-US" sz="1800" b="1">
                <a:solidFill>
                  <a:schemeClr val="accent6"/>
                </a:solidFill>
                <a:latin typeface="Arial"/>
                <a:cs typeface="Arial"/>
              </a:rPr>
              <a:t>TOOL 4</a:t>
            </a:r>
          </a:p>
        </p:txBody>
      </p:sp>
    </p:spTree>
    <p:extLst>
      <p:ext uri="{BB962C8B-B14F-4D97-AF65-F5344CB8AC3E}">
        <p14:creationId xmlns:p14="http://schemas.microsoft.com/office/powerpoint/2010/main" val="36723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0D55070-8719-A5B8-1751-465C8EE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94" y="281517"/>
            <a:ext cx="6779239" cy="3771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Ensuring Racial Equity in </a:t>
            </a:r>
            <a:br>
              <a:rPr lang="en-US" sz="2500" dirty="0"/>
            </a:br>
            <a:r>
              <a:rPr lang="en-US" sz="2500" dirty="0"/>
              <a:t>Search Committee Work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CB0ACA9-2494-4E97-9E8F-CB28A67CAE08}"/>
              </a:ext>
            </a:extLst>
          </p:cNvPr>
          <p:cNvSpPr txBox="1">
            <a:spLocks/>
          </p:cNvSpPr>
          <p:nvPr/>
        </p:nvSpPr>
        <p:spPr>
          <a:xfrm>
            <a:off x="329015" y="1144042"/>
            <a:ext cx="7434760" cy="3208070"/>
          </a:xfrm>
          <a:prstGeom prst="rect">
            <a:avLst/>
          </a:prstGeom>
        </p:spPr>
        <p:txBody>
          <a:bodyPr vert="horz" lIns="0" tIns="0" rIns="91398" bIns="45699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144"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Why focus on search committee work?</a:t>
            </a:r>
          </a:p>
          <a:p>
            <a:pPr marL="289179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Search committee work is critical to interviewee selection and who ultimately moves forward.</a:t>
            </a:r>
          </a:p>
          <a:p>
            <a:pPr marL="289179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Search committee work is often behind closed doors.</a:t>
            </a:r>
          </a:p>
          <a:p>
            <a:pPr marL="289179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Search committee members are composed of various stakeholders that hold more or less power—attending to power dynamics is critical.</a:t>
            </a:r>
          </a:p>
        </p:txBody>
      </p:sp>
    </p:spTree>
    <p:extLst>
      <p:ext uri="{BB962C8B-B14F-4D97-AF65-F5344CB8AC3E}">
        <p14:creationId xmlns:p14="http://schemas.microsoft.com/office/powerpoint/2010/main" val="40546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CB0ACA9-2494-4E97-9E8F-CB28A67CAE08}"/>
              </a:ext>
            </a:extLst>
          </p:cNvPr>
          <p:cNvSpPr txBox="1">
            <a:spLocks/>
          </p:cNvSpPr>
          <p:nvPr/>
        </p:nvSpPr>
        <p:spPr>
          <a:xfrm>
            <a:off x="329015" y="1144767"/>
            <a:ext cx="8580863" cy="3208070"/>
          </a:xfrm>
          <a:prstGeom prst="rect">
            <a:avLst/>
          </a:prstGeom>
        </p:spPr>
        <p:txBody>
          <a:bodyPr vert="horz" lIns="0" tIns="0" rIns="91398" bIns="45699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144"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What is this tool?</a:t>
            </a:r>
          </a:p>
          <a:p>
            <a:pPr marL="3429">
              <a:spcAft>
                <a:spcPts val="1200"/>
              </a:spcAft>
              <a:buClr>
                <a:schemeClr val="tx2"/>
              </a:buClr>
            </a:pPr>
            <a:r>
              <a:rPr lang="en-US" sz="1800" dirty="0">
                <a:solidFill>
                  <a:schemeClr val="tx1"/>
                </a:solidFill>
              </a:rPr>
              <a:t>Seven recommendations for centralizing accountability and transparency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in evaluation, deliberation, and decision making</a:t>
            </a:r>
          </a:p>
          <a:p>
            <a:pPr marL="7144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Who is the audience?</a:t>
            </a:r>
          </a:p>
          <a:p>
            <a:pPr marL="3429">
              <a:spcAft>
                <a:spcPts val="1200"/>
              </a:spcAft>
              <a:buClr>
                <a:schemeClr val="tx2"/>
              </a:buClr>
            </a:pPr>
            <a:r>
              <a:rPr lang="en-US" sz="1800" dirty="0">
                <a:solidFill>
                  <a:schemeClr val="tx1"/>
                </a:solidFill>
              </a:rPr>
              <a:t>Search committees </a:t>
            </a:r>
          </a:p>
          <a:p>
            <a:pPr marL="3429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sz="2000" b="1" dirty="0">
                <a:solidFill>
                  <a:schemeClr val="tx2"/>
                </a:solidFill>
              </a:rPr>
              <a:t>Recommendations/Tools</a:t>
            </a:r>
          </a:p>
          <a:p>
            <a:pPr marL="3429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sz="2000" b="1" dirty="0">
                <a:solidFill>
                  <a:schemeClr val="tx2"/>
                </a:solidFill>
              </a:rPr>
              <a:t>How does the tool advance racial equity?</a:t>
            </a:r>
          </a:p>
          <a:p>
            <a:pPr marL="3429">
              <a:spcAft>
                <a:spcPts val="1200"/>
              </a:spcAft>
              <a:buClr>
                <a:schemeClr val="tx2"/>
              </a:buClr>
            </a:pPr>
            <a:endParaRPr lang="en-US" sz="1800" dirty="0">
              <a:solidFill>
                <a:schemeClr val="tx1"/>
              </a:solidFill>
            </a:endParaRPr>
          </a:p>
          <a:p>
            <a:pPr marL="3429">
              <a:spcAft>
                <a:spcPts val="1200"/>
              </a:spcAft>
              <a:buClr>
                <a:schemeClr val="tx2"/>
              </a:buClr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CCCAAAD7-518D-8C96-47F8-44D47F01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94" y="281517"/>
            <a:ext cx="6779239" cy="3771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Ensuring Racial Equity in </a:t>
            </a:r>
            <a:br>
              <a:rPr lang="en-US" sz="2500" dirty="0"/>
            </a:br>
            <a:r>
              <a:rPr lang="en-US" sz="2500" dirty="0"/>
              <a:t>Search Committee Work</a:t>
            </a:r>
          </a:p>
        </p:txBody>
      </p:sp>
    </p:spTree>
    <p:extLst>
      <p:ext uri="{BB962C8B-B14F-4D97-AF65-F5344CB8AC3E}">
        <p14:creationId xmlns:p14="http://schemas.microsoft.com/office/powerpoint/2010/main" val="8968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CD36F6-A958-315A-7CA1-7C0E2F1FB0D6}"/>
              </a:ext>
            </a:extLst>
          </p:cNvPr>
          <p:cNvSpPr/>
          <p:nvPr/>
        </p:nvSpPr>
        <p:spPr>
          <a:xfrm>
            <a:off x="1" y="890833"/>
            <a:ext cx="4663440" cy="4252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4610605-BA80-737E-D29E-0AD309312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055635"/>
              </p:ext>
            </p:extLst>
          </p:nvPr>
        </p:nvGraphicFramePr>
        <p:xfrm>
          <a:off x="4845260" y="1230011"/>
          <a:ext cx="4114800" cy="375654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107712663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9420419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722344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</a:rPr>
                        <a:t>Criteria</a:t>
                      </a:r>
                      <a:endParaRPr lang="en-US" sz="11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6073" marT="16073" marB="16073" anchor="ctr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</a:rPr>
                        <a:t>Traditional Approach</a:t>
                      </a:r>
                      <a:endParaRPr lang="en-US" sz="11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6073" marT="16073" marB="16073" anchor="ctr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</a:rPr>
                        <a:t>Equity-Minded Approach</a:t>
                      </a:r>
                      <a:endParaRPr lang="en-US" sz="110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T="16073" marB="16073" anchor="ctr"/>
                </a:tc>
                <a:extLst>
                  <a:ext uri="{0D108BD9-81ED-4DB2-BD59-A6C34878D82A}">
                    <a16:rowId xmlns:a16="http://schemas.microsoft.com/office/drawing/2014/main" val="2300224330"/>
                  </a:ext>
                </a:extLst>
              </a:tr>
              <a:tr h="799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Leadership Experience</a:t>
                      </a:r>
                      <a:endParaRPr lang="en-US" sz="800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513" marR="109728" marT="91440" marB="9144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Number of years </a:t>
                      </a:r>
                      <a:b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in senior leadership positions</a:t>
                      </a:r>
                      <a:endParaRPr lang="en-US" sz="800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513" marR="109728" marT="91440" marB="9144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Experience creating, organizing, and/or leading programs that advance racial equity and anti-racism; track record with hiring  practitioners who are critically race conscious and equity-minded</a:t>
                      </a:r>
                    </a:p>
                  </a:txBody>
                  <a:tcPr marL="107513" marT="91440" marB="9144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9797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Fiscal Management</a:t>
                      </a:r>
                      <a:endParaRPr lang="en-US" sz="800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513" marR="109728" marT="91440" marB="9144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Experience managing budgets</a:t>
                      </a:r>
                      <a:endParaRPr lang="en-US" sz="800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513" marR="109728" marT="91440" marB="9144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0">
                          <a:solidFill>
                            <a:schemeClr val="tx1"/>
                          </a:solidFill>
                          <a:effectLst/>
                        </a:rPr>
                        <a:t>Experience raising money and/or budgeting for initiatives that advance racial equity</a:t>
                      </a:r>
                      <a:endParaRPr lang="en-US" sz="800" b="0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513" marT="91440" marB="9144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30307984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 Pathways</a:t>
                      </a:r>
                    </a:p>
                  </a:txBody>
                  <a:tcPr marL="107513" marR="109728" marT="91440" marB="9144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leadership pathways (e.g., faculty, department chair, dean, provost)</a:t>
                      </a:r>
                    </a:p>
                  </a:txBody>
                  <a:tcPr marL="107513" marR="109728" marT="91440" marB="9144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 consideration given for </a:t>
                      </a:r>
                      <a:b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non-academic leadership pathways </a:t>
                      </a:r>
                      <a:b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(e.g., vice president of student services; director of opportunity programs; </a:t>
                      </a:r>
                      <a:b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non-profit sectors)</a:t>
                      </a:r>
                    </a:p>
                  </a:txBody>
                  <a:tcPr marL="107513" marT="91440" marB="9144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74250417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 Development</a:t>
                      </a:r>
                    </a:p>
                  </a:txBody>
                  <a:tcPr marL="107513" marR="109728" marT="91440" marB="9144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central/</a:t>
                      </a:r>
                      <a:br>
                        <a:rPr lang="en-US" sz="8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 i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prioritized; participated in traditional leadership programs</a:t>
                      </a:r>
                    </a:p>
                  </a:txBody>
                  <a:tcPr marL="107513" marR="109728" marT="91440" marB="9144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Participated in leadership programs focused on developing Leaders of Color, </a:t>
                      </a:r>
                      <a:b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well as seminars, workshops, </a:t>
                      </a:r>
                      <a:b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initiatives that develop their knowledge and capacity to be critically race-conscious leaders and to create </a:t>
                      </a:r>
                      <a:b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anti-racist and racial-equity opportunities for the institution</a:t>
                      </a:r>
                    </a:p>
                  </a:txBody>
                  <a:tcPr marL="107513" marT="91440" marB="9144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59417491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983AD2-38EA-F11D-547F-75DE220D6255}"/>
              </a:ext>
            </a:extLst>
          </p:cNvPr>
          <p:cNvSpPr txBox="1">
            <a:spLocks/>
          </p:cNvSpPr>
          <p:nvPr/>
        </p:nvSpPr>
        <p:spPr>
          <a:xfrm>
            <a:off x="318615" y="2174373"/>
            <a:ext cx="4364998" cy="1044423"/>
          </a:xfrm>
          <a:prstGeom prst="rect">
            <a:avLst/>
          </a:prstGeom>
        </p:spPr>
        <p:txBody>
          <a:bodyPr l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Use an equity-minded lens to identify criteria that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can increase the likelihood of identifying and hiring a president who will exercise leadership in critically race-conscious ways.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17A000-D0BF-EE49-E141-BE11299811EA}"/>
              </a:ext>
            </a:extLst>
          </p:cNvPr>
          <p:cNvSpPr txBox="1">
            <a:spLocks/>
          </p:cNvSpPr>
          <p:nvPr/>
        </p:nvSpPr>
        <p:spPr>
          <a:xfrm>
            <a:off x="-1" y="900071"/>
            <a:ext cx="4663440" cy="1220722"/>
          </a:xfrm>
          <a:prstGeom prst="rect">
            <a:avLst/>
          </a:prstGeom>
          <a:solidFill>
            <a:schemeClr val="accent6"/>
          </a:solidFill>
        </p:spPr>
        <p:txBody>
          <a:bodyPr lIns="320040" tIns="22860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RECOMMENDATION #3: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Expand qualified leadership pathways and center equity-mindedness in candidate qualifications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51B0060D-3388-2D66-1FE4-2D940EE686ED}"/>
              </a:ext>
            </a:extLst>
          </p:cNvPr>
          <p:cNvSpPr/>
          <p:nvPr/>
        </p:nvSpPr>
        <p:spPr>
          <a:xfrm>
            <a:off x="0" y="4647262"/>
            <a:ext cx="2603848" cy="496238"/>
          </a:xfrm>
          <a:prstGeom prst="homePlate">
            <a:avLst>
              <a:gd name="adj" fmla="val 3451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Table 6. </a:t>
            </a:r>
            <a:b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28 of The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A373D-8143-F94A-2FF8-9D2FA1C0663C}"/>
              </a:ext>
            </a:extLst>
          </p:cNvPr>
          <p:cNvSpPr txBox="1">
            <a:spLocks/>
          </p:cNvSpPr>
          <p:nvPr/>
        </p:nvSpPr>
        <p:spPr>
          <a:xfrm>
            <a:off x="4838536" y="945037"/>
            <a:ext cx="882322" cy="316863"/>
          </a:xfrm>
          <a:prstGeom prst="rect">
            <a:avLst/>
          </a:prstGeom>
        </p:spPr>
        <p:txBody>
          <a:bodyPr l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100" b="1">
                <a:solidFill>
                  <a:schemeClr val="accent6"/>
                </a:solidFill>
              </a:rPr>
              <a:t>TOOL: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FD45B8-55D2-3EF9-9376-1EE5DE387162}"/>
              </a:ext>
            </a:extLst>
          </p:cNvPr>
          <p:cNvSpPr txBox="1">
            <a:spLocks/>
          </p:cNvSpPr>
          <p:nvPr/>
        </p:nvSpPr>
        <p:spPr>
          <a:xfrm>
            <a:off x="318615" y="3238756"/>
            <a:ext cx="4364998" cy="1087301"/>
          </a:xfrm>
          <a:prstGeom prst="rect">
            <a:avLst/>
          </a:prstGeom>
        </p:spPr>
        <p:txBody>
          <a:bodyPr l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 b="1">
                <a:solidFill>
                  <a:schemeClr val="tx2"/>
                </a:solidFill>
              </a:rPr>
              <a:t>How does the tool advance racial equity?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Search committees that prioritize equity-minded leadership qualifications are better positioned to see how Candidates of Color can advance racial equity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on their campus.</a:t>
            </a: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FB269E20-1B18-0382-2544-C48A621ADBF1}"/>
              </a:ext>
            </a:extLst>
          </p:cNvPr>
          <p:cNvSpPr txBox="1">
            <a:spLocks/>
          </p:cNvSpPr>
          <p:nvPr/>
        </p:nvSpPr>
        <p:spPr>
          <a:xfrm>
            <a:off x="214494" y="281517"/>
            <a:ext cx="6779239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6E2A1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500"/>
              <a:t>Ensuring Racial Equity in </a:t>
            </a:r>
            <a:br>
              <a:rPr lang="en-US" sz="2500"/>
            </a:br>
            <a:r>
              <a:rPr lang="en-US" sz="2500"/>
              <a:t>Search Committee Work</a:t>
            </a:r>
          </a:p>
        </p:txBody>
      </p:sp>
      <p:sp>
        <p:nvSpPr>
          <p:cNvPr id="21" name="Google Shape;30;p35">
            <a:extLst>
              <a:ext uri="{FF2B5EF4-FFF2-40B4-BE49-F238E27FC236}">
                <a16:creationId xmlns:a16="http://schemas.microsoft.com/office/drawing/2014/main" id="{AB91884B-7805-5F94-8E79-C42B24CA350D}"/>
              </a:ext>
            </a:extLst>
          </p:cNvPr>
          <p:cNvSpPr/>
          <p:nvPr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3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in a classroom&#10;&#10;Description automatically generated with medium confidence">
            <a:extLst>
              <a:ext uri="{FF2B5EF4-FFF2-40B4-BE49-F238E27FC236}">
                <a16:creationId xmlns:a16="http://schemas.microsoft.com/office/drawing/2014/main" id="{AF394588-0E48-DC25-26D1-B4BF8DE9D2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4400"/>
            <a:ext cx="9143999" cy="42291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2F95929-163C-DC6A-EF95-62AA8133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Advancing Change</a:t>
            </a:r>
          </a:p>
        </p:txBody>
      </p:sp>
      <p:sp>
        <p:nvSpPr>
          <p:cNvPr id="30" name="Google Shape;30;p35">
            <a:extLst>
              <a:ext uri="{FF2B5EF4-FFF2-40B4-BE49-F238E27FC236}">
                <a16:creationId xmlns:a16="http://schemas.microsoft.com/office/drawing/2014/main" id="{DE1F9962-9DE1-36B4-D2D8-055A42414CA9}"/>
              </a:ext>
            </a:extLst>
          </p:cNvPr>
          <p:cNvSpPr/>
          <p:nvPr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84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>
              <a:alpha val="54901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5"/>
          <p:cNvSpPr/>
          <p:nvPr/>
        </p:nvSpPr>
        <p:spPr>
          <a:xfrm>
            <a:off x="2786056" y="2336332"/>
            <a:ext cx="3571888" cy="47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590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 lang="en-US" sz="4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35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A599FAA-4547-40D9-0520-5FC79B088658}"/>
              </a:ext>
            </a:extLst>
          </p:cNvPr>
          <p:cNvSpPr txBox="1">
            <a:spLocks/>
          </p:cNvSpPr>
          <p:nvPr/>
        </p:nvSpPr>
        <p:spPr>
          <a:xfrm>
            <a:off x="3" y="2364815"/>
            <a:ext cx="4571989" cy="175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954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95429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95429"/>
              </a:buClr>
              <a:buSzPts val="18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95429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95429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/>
                </a:solidFill>
              </a:rPr>
              <a:t>Megan M. Chase, Ph.D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400" dirty="0">
                <a:solidFill>
                  <a:schemeClr val="tx1"/>
                </a:solidFill>
              </a:rPr>
              <a:t>Researcher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mchaseconsult@gmail.com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tx1"/>
                </a:solidFill>
              </a:rPr>
              <a:t>Estela Mara Bensimon, Ed.D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President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bensimon@usc.edu</a:t>
            </a:r>
          </a:p>
        </p:txBody>
      </p:sp>
      <p:sp>
        <p:nvSpPr>
          <p:cNvPr id="578" name="Google Shape;578;p26"/>
          <p:cNvSpPr/>
          <p:nvPr/>
        </p:nvSpPr>
        <p:spPr>
          <a:xfrm>
            <a:off x="0" y="880116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5A82A9-AD9D-444E-708E-758657DA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"/>
            <a:ext cx="6400800" cy="651510"/>
          </a:xfrm>
        </p:spPr>
        <p:txBody>
          <a:bodyPr/>
          <a:lstStyle/>
          <a:p>
            <a:r>
              <a:rPr lang="en-US" dirty="0"/>
              <a:t>Thank You	</a:t>
            </a:r>
          </a:p>
        </p:txBody>
      </p:sp>
      <p:sp>
        <p:nvSpPr>
          <p:cNvPr id="13" name="Google Shape;579;p26">
            <a:extLst>
              <a:ext uri="{FF2B5EF4-FFF2-40B4-BE49-F238E27FC236}">
                <a16:creationId xmlns:a16="http://schemas.microsoft.com/office/drawing/2014/main" id="{3AA0FDB3-4B20-CCE0-4E8A-C0D4F4C782E1}"/>
              </a:ext>
            </a:extLst>
          </p:cNvPr>
          <p:cNvSpPr txBox="1"/>
          <p:nvPr/>
        </p:nvSpPr>
        <p:spPr>
          <a:xfrm>
            <a:off x="4572000" y="1983399"/>
            <a:ext cx="4572000" cy="42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b="1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Questions or comments about the work?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Google Shape;579;p26">
            <a:extLst>
              <a:ext uri="{FF2B5EF4-FFF2-40B4-BE49-F238E27FC236}">
                <a16:creationId xmlns:a16="http://schemas.microsoft.com/office/drawing/2014/main" id="{945109CD-C186-C462-E6E8-C87E2494D758}"/>
              </a:ext>
            </a:extLst>
          </p:cNvPr>
          <p:cNvSpPr txBox="1"/>
          <p:nvPr/>
        </p:nvSpPr>
        <p:spPr>
          <a:xfrm>
            <a:off x="-1" y="1983399"/>
            <a:ext cx="4571993" cy="42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b="1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Questions for the Researchers?</a:t>
            </a:r>
          </a:p>
        </p:txBody>
      </p:sp>
      <p:sp>
        <p:nvSpPr>
          <p:cNvPr id="18" name="Google Shape;582;p26">
            <a:extLst>
              <a:ext uri="{FF2B5EF4-FFF2-40B4-BE49-F238E27FC236}">
                <a16:creationId xmlns:a16="http://schemas.microsoft.com/office/drawing/2014/main" id="{893ED22A-DFCC-9FC9-8755-038C04E56105}"/>
              </a:ext>
            </a:extLst>
          </p:cNvPr>
          <p:cNvSpPr/>
          <p:nvPr/>
        </p:nvSpPr>
        <p:spPr>
          <a:xfrm>
            <a:off x="5054095" y="2404619"/>
            <a:ext cx="3607809" cy="104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Regan Douglass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Director of Strategic Communications   </a:t>
            </a:r>
            <a:endParaRPr lang="en-US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rdouglass@collegefutures.org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415-287-1822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Google Shape;29;p35">
            <a:extLst>
              <a:ext uri="{FF2B5EF4-FFF2-40B4-BE49-F238E27FC236}">
                <a16:creationId xmlns:a16="http://schemas.microsoft.com/office/drawing/2014/main" id="{A5186F2C-532A-5EC5-6AD7-0BFDE6384F5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6438" y="1173502"/>
            <a:ext cx="1723125" cy="594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171A28-836F-1F07-36DB-0319880833FC}"/>
              </a:ext>
            </a:extLst>
          </p:cNvPr>
          <p:cNvCxnSpPr>
            <a:cxnSpLocks/>
          </p:cNvCxnSpPr>
          <p:nvPr/>
        </p:nvCxnSpPr>
        <p:spPr>
          <a:xfrm flipH="1">
            <a:off x="4571992" y="1212475"/>
            <a:ext cx="8" cy="312420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988D944-A3C3-CA77-B47A-A67D3FCD9803}"/>
              </a:ext>
            </a:extLst>
          </p:cNvPr>
          <p:cNvGrpSpPr/>
          <p:nvPr/>
        </p:nvGrpSpPr>
        <p:grpSpPr>
          <a:xfrm>
            <a:off x="6088683" y="3482251"/>
            <a:ext cx="1552081" cy="276959"/>
            <a:chOff x="3970550" y="4692190"/>
            <a:chExt cx="1552081" cy="276959"/>
          </a:xfrm>
        </p:grpSpPr>
        <p:sp>
          <p:nvSpPr>
            <p:cNvPr id="5" name="Google Shape;584;p26">
              <a:extLst>
                <a:ext uri="{FF2B5EF4-FFF2-40B4-BE49-F238E27FC236}">
                  <a16:creationId xmlns:a16="http://schemas.microsoft.com/office/drawing/2014/main" id="{8D8E00AC-F37A-3A61-D065-B9BF6BB0B3CB}"/>
                </a:ext>
              </a:extLst>
            </p:cNvPr>
            <p:cNvSpPr/>
            <p:nvPr/>
          </p:nvSpPr>
          <p:spPr>
            <a:xfrm>
              <a:off x="4149447" y="4692190"/>
              <a:ext cx="1373184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@CollegeFutures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3896F0E-BB94-544C-D8DD-10B7FC85D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550" y="4733081"/>
              <a:ext cx="209689" cy="209689"/>
            </a:xfrm>
            <a:prstGeom prst="rect">
              <a:avLst/>
            </a:prstGeom>
          </p:spPr>
        </p:pic>
      </p:grp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3082B2F-4BFF-FDC5-8A75-A0072D40BF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2" t="28666" r="3005" b="29650"/>
          <a:stretch/>
        </p:blipFill>
        <p:spPr>
          <a:xfrm>
            <a:off x="1100449" y="1141230"/>
            <a:ext cx="2371103" cy="640080"/>
          </a:xfrm>
          <a:prstGeom prst="rect">
            <a:avLst/>
          </a:prstGeom>
        </p:spPr>
      </p:pic>
      <p:sp>
        <p:nvSpPr>
          <p:cNvPr id="8" name="Google Shape;582;p26">
            <a:extLst>
              <a:ext uri="{FF2B5EF4-FFF2-40B4-BE49-F238E27FC236}">
                <a16:creationId xmlns:a16="http://schemas.microsoft.com/office/drawing/2014/main" id="{A8F700CB-DCB5-7965-EF8B-2A47789CA188}"/>
              </a:ext>
            </a:extLst>
          </p:cNvPr>
          <p:cNvSpPr/>
          <p:nvPr/>
        </p:nvSpPr>
        <p:spPr>
          <a:xfrm>
            <a:off x="2516644" y="4453211"/>
            <a:ext cx="4437529" cy="56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Find the report and toolkit now our website  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lang="en-US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www.collegefutures.org/whitenessrulesreport</a:t>
            </a:r>
            <a:endParaRPr lang="en-US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77C9B0-F59C-14F3-7316-D7D90CA5EA49}"/>
              </a:ext>
            </a:extLst>
          </p:cNvPr>
          <p:cNvCxnSpPr>
            <a:cxnSpLocks/>
          </p:cNvCxnSpPr>
          <p:nvPr/>
        </p:nvCxnSpPr>
        <p:spPr>
          <a:xfrm>
            <a:off x="800100" y="4336675"/>
            <a:ext cx="7806018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5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ariety, several&#10;&#10;Description automatically generated">
            <a:extLst>
              <a:ext uri="{FF2B5EF4-FFF2-40B4-BE49-F238E27FC236}">
                <a16:creationId xmlns:a16="http://schemas.microsoft.com/office/drawing/2014/main" id="{0E82FD7E-9749-7E1D-FA42-34B0B4CE1F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3386275"/>
          </a:xfrm>
          <a:prstGeom prst="rect">
            <a:avLst/>
          </a:prstGeom>
        </p:spPr>
      </p:pic>
      <p:pic>
        <p:nvPicPr>
          <p:cNvPr id="7" name="Picture 6" descr="A picture containing variety, several&#10;&#10;Description automatically generated">
            <a:extLst>
              <a:ext uri="{FF2B5EF4-FFF2-40B4-BE49-F238E27FC236}">
                <a16:creationId xmlns:a16="http://schemas.microsoft.com/office/drawing/2014/main" id="{C6EB0751-82FA-BA4F-FEE7-91815556A9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31" y="4284876"/>
            <a:ext cx="9149231" cy="858624"/>
          </a:xfrm>
          <a:prstGeom prst="rect">
            <a:avLst/>
          </a:prstGeom>
        </p:spPr>
      </p:pic>
      <p:sp>
        <p:nvSpPr>
          <p:cNvPr id="379" name="Google Shape;379;p1"/>
          <p:cNvSpPr txBox="1">
            <a:spLocks noGrp="1"/>
          </p:cNvSpPr>
          <p:nvPr>
            <p:ph type="ctrTitle"/>
          </p:nvPr>
        </p:nvSpPr>
        <p:spPr>
          <a:xfrm>
            <a:off x="158129" y="3386274"/>
            <a:ext cx="5830160" cy="85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1800"/>
              <a:buFont typeface="Arial"/>
              <a:buNone/>
            </a:pPr>
            <a:r>
              <a:rPr lang="en-US" sz="2000" dirty="0"/>
              <a:t>Whiteness Rules: Racial Exclusion in Becoming an American College President</a:t>
            </a:r>
            <a:endParaRPr sz="2000" dirty="0"/>
          </a:p>
        </p:txBody>
      </p:sp>
      <p:sp>
        <p:nvSpPr>
          <p:cNvPr id="2" name="Google Shape;17;p28">
            <a:extLst>
              <a:ext uri="{FF2B5EF4-FFF2-40B4-BE49-F238E27FC236}">
                <a16:creationId xmlns:a16="http://schemas.microsoft.com/office/drawing/2014/main" id="{5EACBB21-FA89-DAFC-B132-0A21B3955F0A}"/>
              </a:ext>
            </a:extLst>
          </p:cNvPr>
          <p:cNvSpPr/>
          <p:nvPr/>
        </p:nvSpPr>
        <p:spPr>
          <a:xfrm>
            <a:off x="0" y="4265149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81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387" name="Google Shape;387;p2"/>
          <p:cNvSpPr txBox="1">
            <a:spLocks noGrp="1"/>
          </p:cNvSpPr>
          <p:nvPr>
            <p:ph type="body" idx="1"/>
          </p:nvPr>
        </p:nvSpPr>
        <p:spPr>
          <a:xfrm>
            <a:off x="236349" y="1043173"/>
            <a:ext cx="8666163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456"/>
              </a:spcBef>
              <a:buSzPts val="1600"/>
              <a:buNone/>
            </a:pPr>
            <a:r>
              <a:rPr lang="en-US" b="1" dirty="0">
                <a:solidFill>
                  <a:schemeClr val="bg2"/>
                </a:solidFill>
              </a:rPr>
              <a:t>Welcome</a:t>
            </a:r>
          </a:p>
          <a:p>
            <a:pPr marL="0" indent="0">
              <a:lnSpc>
                <a:spcPct val="90000"/>
              </a:lnSpc>
              <a:spcBef>
                <a:spcPts val="456"/>
              </a:spcBef>
              <a:buSzPts val="160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spcBef>
                <a:spcPts val="456"/>
              </a:spcBef>
              <a:buSzPts val="1600"/>
              <a:buNone/>
            </a:pPr>
            <a:r>
              <a:rPr lang="en-US" b="1" dirty="0">
                <a:solidFill>
                  <a:schemeClr val="bg2"/>
                </a:solidFill>
              </a:rPr>
              <a:t>Introduction to the Work</a:t>
            </a:r>
          </a:p>
          <a:p>
            <a:pPr marL="0" indent="0">
              <a:lnSpc>
                <a:spcPct val="90000"/>
              </a:lnSpc>
              <a:spcBef>
                <a:spcPts val="456"/>
              </a:spcBef>
              <a:buSzPts val="160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spcBef>
                <a:spcPts val="456"/>
              </a:spcBef>
              <a:buSzPts val="1600"/>
              <a:buNone/>
            </a:pPr>
            <a:r>
              <a:rPr lang="en-US" b="1" dirty="0">
                <a:solidFill>
                  <a:schemeClr val="bg2"/>
                </a:solidFill>
              </a:rPr>
              <a:t>Presentation of Research Findings and Solutions</a:t>
            </a:r>
          </a:p>
          <a:p>
            <a:pPr marL="0" indent="0">
              <a:lnSpc>
                <a:spcPct val="90000"/>
              </a:lnSpc>
              <a:spcBef>
                <a:spcPts val="456"/>
              </a:spcBef>
              <a:buSzPts val="160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spcBef>
                <a:spcPts val="456"/>
              </a:spcBef>
              <a:buSzPts val="1600"/>
              <a:buNone/>
            </a:pPr>
            <a:r>
              <a:rPr lang="en-US" b="1" dirty="0">
                <a:solidFill>
                  <a:schemeClr val="bg2"/>
                </a:solidFill>
              </a:rPr>
              <a:t>Advancing Change</a:t>
            </a:r>
          </a:p>
          <a:p>
            <a:pPr marL="0" indent="0">
              <a:lnSpc>
                <a:spcPct val="90000"/>
              </a:lnSpc>
              <a:spcBef>
                <a:spcPts val="456"/>
              </a:spcBef>
              <a:buSzPts val="1600"/>
              <a:buNone/>
            </a:pPr>
            <a:endParaRPr lang="en-US" b="1" dirty="0">
              <a:solidFill>
                <a:schemeClr val="bg2"/>
              </a:solidFill>
            </a:endParaRPr>
          </a:p>
          <a:p>
            <a:pPr marL="0" indent="0">
              <a:lnSpc>
                <a:spcPct val="90000"/>
              </a:lnSpc>
              <a:spcBef>
                <a:spcPts val="456"/>
              </a:spcBef>
              <a:buSzPts val="1600"/>
              <a:buNone/>
            </a:pPr>
            <a:r>
              <a:rPr lang="en-US" b="1" dirty="0">
                <a:solidFill>
                  <a:schemeClr val="bg2"/>
                </a:solidFill>
              </a:rPr>
              <a:t>Q&amp;A</a:t>
            </a:r>
          </a:p>
          <a:p>
            <a:pPr marL="0" lvl="0" indent="0" algn="l" rtl="0">
              <a:lnSpc>
                <a:spcPct val="90000"/>
              </a:lnSpc>
              <a:spcBef>
                <a:spcPts val="456"/>
              </a:spcBef>
              <a:spcAft>
                <a:spcPts val="0"/>
              </a:spcAft>
              <a:buSzPts val="1800"/>
              <a:buNone/>
            </a:pPr>
            <a:endParaRPr sz="1600" b="1" i="1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F49A75-A3CC-2363-CADF-1AC7B05E66D2}"/>
              </a:ext>
            </a:extLst>
          </p:cNvPr>
          <p:cNvCxnSpPr>
            <a:cxnSpLocks/>
          </p:cNvCxnSpPr>
          <p:nvPr/>
        </p:nvCxnSpPr>
        <p:spPr>
          <a:xfrm>
            <a:off x="322263" y="1590143"/>
            <a:ext cx="6172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066398-338F-232B-01B4-0DDD39FC116E}"/>
              </a:ext>
            </a:extLst>
          </p:cNvPr>
          <p:cNvCxnSpPr>
            <a:cxnSpLocks/>
          </p:cNvCxnSpPr>
          <p:nvPr/>
        </p:nvCxnSpPr>
        <p:spPr>
          <a:xfrm>
            <a:off x="322263" y="2275943"/>
            <a:ext cx="6172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AE774F-CA42-B2F8-7489-50A6309DA968}"/>
              </a:ext>
            </a:extLst>
          </p:cNvPr>
          <p:cNvCxnSpPr>
            <a:cxnSpLocks/>
          </p:cNvCxnSpPr>
          <p:nvPr/>
        </p:nvCxnSpPr>
        <p:spPr>
          <a:xfrm>
            <a:off x="322263" y="2961743"/>
            <a:ext cx="6172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321B50-84A5-62B9-5CA1-C189DE10B163}"/>
              </a:ext>
            </a:extLst>
          </p:cNvPr>
          <p:cNvCxnSpPr>
            <a:cxnSpLocks/>
          </p:cNvCxnSpPr>
          <p:nvPr/>
        </p:nvCxnSpPr>
        <p:spPr>
          <a:xfrm>
            <a:off x="322263" y="3647543"/>
            <a:ext cx="6172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866815-ADF0-3308-7827-9D3191D354B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DF16A9-4463-BBB0-28DE-CFFBCC12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297430"/>
            <a:ext cx="4572000" cy="548640"/>
          </a:xfrm>
        </p:spPr>
        <p:txBody>
          <a:bodyPr/>
          <a:lstStyle/>
          <a:p>
            <a:pPr algn="ctr"/>
            <a:r>
              <a:rPr lang="en-US" b="1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11324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F2DA9-9880-1271-5A69-B09E19DB22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9" y="993800"/>
            <a:ext cx="7457060" cy="3313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CDC821-F13C-F630-7EDA-1B0515D19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19" y="4343839"/>
            <a:ext cx="6731000" cy="266700"/>
          </a:xfrm>
          <a:prstGeom prst="rect">
            <a:avLst/>
          </a:prstGeom>
        </p:spPr>
      </p:pic>
      <p:sp>
        <p:nvSpPr>
          <p:cNvPr id="9" name="Pentagon 5">
            <a:extLst>
              <a:ext uri="{FF2B5EF4-FFF2-40B4-BE49-F238E27FC236}">
                <a16:creationId xmlns:a16="http://schemas.microsoft.com/office/drawing/2014/main" id="{825B4631-448B-67F7-1C36-D37ECF226C00}"/>
              </a:ext>
            </a:extLst>
          </p:cNvPr>
          <p:cNvSpPr/>
          <p:nvPr/>
        </p:nvSpPr>
        <p:spPr>
          <a:xfrm>
            <a:off x="0" y="4647262"/>
            <a:ext cx="2603848" cy="496238"/>
          </a:xfrm>
          <a:prstGeom prst="homePlate">
            <a:avLst>
              <a:gd name="adj" fmla="val 34515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Figures 1 – 3.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10 – 11 of the Findings Report.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4B65660C-B275-9DB4-6F16-5A1E6EDA3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3104"/>
            <a:ext cx="6400800" cy="65151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California Presidency: </a:t>
            </a:r>
            <a:br>
              <a:rPr lang="en-US" dirty="0"/>
            </a:br>
            <a:r>
              <a:rPr lang="en-US" dirty="0"/>
              <a:t>UC Historical Data</a:t>
            </a:r>
          </a:p>
        </p:txBody>
      </p:sp>
    </p:spTree>
    <p:extLst>
      <p:ext uri="{BB962C8B-B14F-4D97-AF65-F5344CB8AC3E}">
        <p14:creationId xmlns:p14="http://schemas.microsoft.com/office/powerpoint/2010/main" val="27978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FD45CB-A711-B121-C45C-2EEEE798B4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2554" y="1011354"/>
            <a:ext cx="7810500" cy="3314700"/>
          </a:xfrm>
          <a:prstGeom prst="rect">
            <a:avLst/>
          </a:prstGeom>
        </p:spPr>
      </p:pic>
      <p:sp>
        <p:nvSpPr>
          <p:cNvPr id="9" name="Pentagon 5">
            <a:extLst>
              <a:ext uri="{FF2B5EF4-FFF2-40B4-BE49-F238E27FC236}">
                <a16:creationId xmlns:a16="http://schemas.microsoft.com/office/drawing/2014/main" id="{825B4631-448B-67F7-1C36-D37ECF226C00}"/>
              </a:ext>
            </a:extLst>
          </p:cNvPr>
          <p:cNvSpPr/>
          <p:nvPr/>
        </p:nvSpPr>
        <p:spPr>
          <a:xfrm>
            <a:off x="0" y="4647262"/>
            <a:ext cx="2603848" cy="496238"/>
          </a:xfrm>
          <a:prstGeom prst="homePlate">
            <a:avLst>
              <a:gd name="adj" fmla="val 34515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Figures 1 – 3.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10 – 11 of the Findings Report.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4968150-7393-1B1D-830F-235CA76A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3104"/>
            <a:ext cx="6400800" cy="65151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California Presidency: </a:t>
            </a:r>
            <a:br>
              <a:rPr lang="en-US" dirty="0"/>
            </a:br>
            <a:r>
              <a:rPr lang="en-US" dirty="0"/>
              <a:t>CSU Historical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D82B8-AF80-6B9A-2BDA-406EB0467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19" y="4343839"/>
            <a:ext cx="6731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C079F-6170-8833-ABAD-81C82C1D8D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284" y="1025336"/>
            <a:ext cx="7526899" cy="3306314"/>
          </a:xfrm>
          <a:prstGeom prst="rect">
            <a:avLst/>
          </a:prstGeom>
        </p:spPr>
      </p:pic>
      <p:sp>
        <p:nvSpPr>
          <p:cNvPr id="9" name="Pentagon 5">
            <a:extLst>
              <a:ext uri="{FF2B5EF4-FFF2-40B4-BE49-F238E27FC236}">
                <a16:creationId xmlns:a16="http://schemas.microsoft.com/office/drawing/2014/main" id="{825B4631-448B-67F7-1C36-D37ECF226C00}"/>
              </a:ext>
            </a:extLst>
          </p:cNvPr>
          <p:cNvSpPr/>
          <p:nvPr/>
        </p:nvSpPr>
        <p:spPr>
          <a:xfrm>
            <a:off x="0" y="4647262"/>
            <a:ext cx="2603848" cy="496238"/>
          </a:xfrm>
          <a:prstGeom prst="homePlate">
            <a:avLst>
              <a:gd name="adj" fmla="val 34515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Figures 1 – 3. 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10 – 11 of the Findings Report.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3D3FAFA-3F61-7270-5367-CC8625A4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3104"/>
            <a:ext cx="6400800" cy="65151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California Presidency: </a:t>
            </a:r>
            <a:br>
              <a:rPr lang="en-US" dirty="0"/>
            </a:br>
            <a:r>
              <a:rPr lang="en-US" dirty="0"/>
              <a:t>CCC Historical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F6BAC-400C-AFE6-D9D2-4907F8DD3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19" y="4343839"/>
            <a:ext cx="6731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5">
            <a:extLst>
              <a:ext uri="{FF2B5EF4-FFF2-40B4-BE49-F238E27FC236}">
                <a16:creationId xmlns:a16="http://schemas.microsoft.com/office/drawing/2014/main" id="{825B4631-448B-67F7-1C36-D37ECF226C00}"/>
              </a:ext>
            </a:extLst>
          </p:cNvPr>
          <p:cNvSpPr/>
          <p:nvPr/>
        </p:nvSpPr>
        <p:spPr>
          <a:xfrm>
            <a:off x="0" y="4647262"/>
            <a:ext cx="2603848" cy="496238"/>
          </a:xfrm>
          <a:prstGeom prst="homePlate">
            <a:avLst>
              <a:gd name="adj" fmla="val 34515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Figures 4, 8.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12 – 13 of the Findings Report.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1651E5C-6DFC-7643-03B9-2696B3EC0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929054"/>
              </p:ext>
            </p:extLst>
          </p:nvPr>
        </p:nvGraphicFramePr>
        <p:xfrm>
          <a:off x="-204214" y="1129757"/>
          <a:ext cx="4776213" cy="359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440ED01-B3E3-EC1B-E355-BF70CBCB02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507707"/>
              </p:ext>
            </p:extLst>
          </p:nvPr>
        </p:nvGraphicFramePr>
        <p:xfrm>
          <a:off x="4902200" y="1129757"/>
          <a:ext cx="3776133" cy="302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FA669FF7-E090-3055-AD74-7AB689D6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2" y="153104"/>
            <a:ext cx="8077782" cy="65151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pc="-50" dirty="0"/>
              <a:t>Public Higher Education Presidents/Chancellors </a:t>
            </a:r>
            <a:br>
              <a:rPr lang="en-US" dirty="0"/>
            </a:br>
            <a:r>
              <a:rPr lang="en-US" dirty="0"/>
              <a:t>in California, by Race and Gender,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85012-7BBD-AA03-3DC6-DC4955CF44C4}"/>
              </a:ext>
            </a:extLst>
          </p:cNvPr>
          <p:cNvSpPr txBox="1"/>
          <p:nvPr/>
        </p:nvSpPr>
        <p:spPr>
          <a:xfrm>
            <a:off x="5667934" y="3577019"/>
            <a:ext cx="2796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+mj-lt"/>
              </a:rPr>
              <a:t>UC	   CSU	        CCC</a:t>
            </a:r>
          </a:p>
        </p:txBody>
      </p:sp>
    </p:spTree>
    <p:extLst>
      <p:ext uri="{BB962C8B-B14F-4D97-AF65-F5344CB8AC3E}">
        <p14:creationId xmlns:p14="http://schemas.microsoft.com/office/powerpoint/2010/main" val="31378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3F00-CAB1-64A4-0FB0-BE86FB3B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"/>
            <a:ext cx="7086600" cy="651510"/>
          </a:xfrm>
        </p:spPr>
        <p:txBody>
          <a:bodyPr>
            <a:normAutofit/>
          </a:bodyPr>
          <a:lstStyle/>
          <a:p>
            <a:r>
              <a:rPr lang="en-US" dirty="0"/>
              <a:t>The California Presidency Today: Race</a:t>
            </a:r>
          </a:p>
        </p:txBody>
      </p:sp>
      <p:sp>
        <p:nvSpPr>
          <p:cNvPr id="4" name="Pentagon 5">
            <a:extLst>
              <a:ext uri="{FF2B5EF4-FFF2-40B4-BE49-F238E27FC236}">
                <a16:creationId xmlns:a16="http://schemas.microsoft.com/office/drawing/2014/main" id="{78AE60AD-47BC-A4D2-0FF6-6481D4DDB7C1}"/>
              </a:ext>
            </a:extLst>
          </p:cNvPr>
          <p:cNvSpPr/>
          <p:nvPr/>
        </p:nvSpPr>
        <p:spPr>
          <a:xfrm>
            <a:off x="0" y="4647262"/>
            <a:ext cx="2603848" cy="496238"/>
          </a:xfrm>
          <a:prstGeom prst="homePlate">
            <a:avLst>
              <a:gd name="adj" fmla="val 34515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Figures 5 – 7.</a:t>
            </a:r>
            <a:b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12 of the Findings Report.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9D14C5D-6486-ECBD-71E1-7904A0DE351A}"/>
              </a:ext>
            </a:extLst>
          </p:cNvPr>
          <p:cNvGrpSpPr/>
          <p:nvPr/>
        </p:nvGrpSpPr>
        <p:grpSpPr>
          <a:xfrm>
            <a:off x="343210" y="1462383"/>
            <a:ext cx="8457581" cy="2103120"/>
            <a:chOff x="228600" y="1350703"/>
            <a:chExt cx="8457581" cy="210312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E49378EC-5AB9-3536-6322-7650EB63EB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60876486"/>
                </p:ext>
              </p:extLst>
            </p:nvPr>
          </p:nvGraphicFramePr>
          <p:xfrm>
            <a:off x="228600" y="1350703"/>
            <a:ext cx="2468880" cy="2103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7FECF432-0DD4-DF28-1C5C-AE0B407482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19521751"/>
                </p:ext>
              </p:extLst>
            </p:nvPr>
          </p:nvGraphicFramePr>
          <p:xfrm>
            <a:off x="3222951" y="1350703"/>
            <a:ext cx="2468880" cy="2103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A28CF2B9-5156-570F-BD56-9F5C3C0607C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360047"/>
                </p:ext>
              </p:extLst>
            </p:nvPr>
          </p:nvGraphicFramePr>
          <p:xfrm>
            <a:off x="6217301" y="1350703"/>
            <a:ext cx="2468880" cy="2103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B0F1AF-1EE8-9462-AA19-1F9477C863B1}"/>
              </a:ext>
            </a:extLst>
          </p:cNvPr>
          <p:cNvGrpSpPr/>
          <p:nvPr/>
        </p:nvGrpSpPr>
        <p:grpSpPr>
          <a:xfrm>
            <a:off x="796854" y="3830973"/>
            <a:ext cx="7550292" cy="246222"/>
            <a:chOff x="708337" y="3756621"/>
            <a:chExt cx="7550292" cy="24622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71DA79F-C8CA-966F-BEF4-F930FCDCECB2}"/>
                </a:ext>
              </a:extLst>
            </p:cNvPr>
            <p:cNvSpPr/>
            <p:nvPr/>
          </p:nvSpPr>
          <p:spPr>
            <a:xfrm>
              <a:off x="708337" y="3834289"/>
              <a:ext cx="9144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A0821E-0100-2144-3E5F-DA2284EB48D5}"/>
                </a:ext>
              </a:extLst>
            </p:cNvPr>
            <p:cNvSpPr/>
            <p:nvPr/>
          </p:nvSpPr>
          <p:spPr>
            <a:xfrm>
              <a:off x="1681064" y="3834288"/>
              <a:ext cx="9144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9CFE77D-B0B6-D1BB-9A5C-47D30F38F108}"/>
                </a:ext>
              </a:extLst>
            </p:cNvPr>
            <p:cNvSpPr/>
            <p:nvPr/>
          </p:nvSpPr>
          <p:spPr>
            <a:xfrm>
              <a:off x="2632623" y="3834014"/>
              <a:ext cx="9144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49EA1B8-8334-E9BF-D894-4DD736C527EC}"/>
                </a:ext>
              </a:extLst>
            </p:cNvPr>
            <p:cNvSpPr/>
            <p:nvPr/>
          </p:nvSpPr>
          <p:spPr>
            <a:xfrm>
              <a:off x="3615941" y="3834013"/>
              <a:ext cx="91440" cy="914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16A4ACC-DA04-65B6-2B72-8F9B66F11F5E}"/>
                </a:ext>
              </a:extLst>
            </p:cNvPr>
            <p:cNvSpPr/>
            <p:nvPr/>
          </p:nvSpPr>
          <p:spPr>
            <a:xfrm>
              <a:off x="5713744" y="3834013"/>
              <a:ext cx="91440" cy="914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83BAB94-7C27-AAC1-D5A0-BC685235F1AE}"/>
                </a:ext>
              </a:extLst>
            </p:cNvPr>
            <p:cNvSpPr/>
            <p:nvPr/>
          </p:nvSpPr>
          <p:spPr>
            <a:xfrm>
              <a:off x="7456583" y="3834288"/>
              <a:ext cx="9144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B0F0EF-B6EF-66B8-2236-CF649C6F108D}"/>
                </a:ext>
              </a:extLst>
            </p:cNvPr>
            <p:cNvSpPr txBox="1"/>
            <p:nvPr/>
          </p:nvSpPr>
          <p:spPr>
            <a:xfrm>
              <a:off x="810448" y="3756898"/>
              <a:ext cx="768829" cy="24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White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BD6B8F-FB5B-0026-4BDA-98925FB36187}"/>
                </a:ext>
              </a:extLst>
            </p:cNvPr>
            <p:cNvSpPr txBox="1"/>
            <p:nvPr/>
          </p:nvSpPr>
          <p:spPr>
            <a:xfrm>
              <a:off x="1772504" y="3756897"/>
              <a:ext cx="580761" cy="245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Asian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B039E1-C77E-6A9C-F684-806191C1BE9D}"/>
                </a:ext>
              </a:extLst>
            </p:cNvPr>
            <p:cNvSpPr txBox="1"/>
            <p:nvPr/>
          </p:nvSpPr>
          <p:spPr>
            <a:xfrm>
              <a:off x="2726240" y="3756622"/>
              <a:ext cx="11421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Latinx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AD8F22-E749-53B1-3E71-3CD06C6C0F03}"/>
                </a:ext>
              </a:extLst>
            </p:cNvPr>
            <p:cNvSpPr txBox="1"/>
            <p:nvPr/>
          </p:nvSpPr>
          <p:spPr>
            <a:xfrm>
              <a:off x="3707380" y="3756621"/>
              <a:ext cx="17354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Black or African American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AEB8292-D569-EF14-4822-02EC616FF19D}"/>
                </a:ext>
              </a:extLst>
            </p:cNvPr>
            <p:cNvSpPr txBox="1"/>
            <p:nvPr/>
          </p:nvSpPr>
          <p:spPr>
            <a:xfrm>
              <a:off x="5803370" y="3756621"/>
              <a:ext cx="13698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Two or More Races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33CC29-0E1B-5452-D2F3-CAB67C3CCD5D}"/>
                </a:ext>
              </a:extLst>
            </p:cNvPr>
            <p:cNvSpPr txBox="1"/>
            <p:nvPr/>
          </p:nvSpPr>
          <p:spPr>
            <a:xfrm>
              <a:off x="7548023" y="3756621"/>
              <a:ext cx="710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Unknown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48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2D2C0C-715D-BE9C-7435-341ADA94069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DC19F57-BE66-EB6F-8AD6-DB7CA877D2B2}"/>
              </a:ext>
            </a:extLst>
          </p:cNvPr>
          <p:cNvSpPr txBox="1">
            <a:spLocks/>
          </p:cNvSpPr>
          <p:nvPr/>
        </p:nvSpPr>
        <p:spPr>
          <a:xfrm>
            <a:off x="2286000" y="2297430"/>
            <a:ext cx="45720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6389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23D3-8814-5DC7-1FD8-7647B0A2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40" y="68580"/>
            <a:ext cx="6400800" cy="651510"/>
          </a:xfrm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090C60F-83EA-1990-35F4-547578A71D23}"/>
              </a:ext>
            </a:extLst>
          </p:cNvPr>
          <p:cNvSpPr txBox="1">
            <a:spLocks/>
          </p:cNvSpPr>
          <p:nvPr/>
        </p:nvSpPr>
        <p:spPr>
          <a:xfrm>
            <a:off x="329015" y="1144042"/>
            <a:ext cx="8580863" cy="3208070"/>
          </a:xfrm>
          <a:prstGeom prst="rect">
            <a:avLst/>
          </a:prstGeom>
        </p:spPr>
        <p:txBody>
          <a:bodyPr vert="horz" lIns="0" tIns="0" rIns="91398" bIns="45699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144"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In what ways are presidential search practices in California’s three public </a:t>
            </a:r>
            <a:r>
              <a:rPr lang="en-US" sz="2000" b="1">
                <a:solidFill>
                  <a:schemeClr val="tx2"/>
                </a:solidFill>
              </a:rPr>
              <a:t>sectors racialized</a:t>
            </a:r>
            <a:r>
              <a:rPr lang="en-US" sz="2000" b="1" dirty="0">
                <a:solidFill>
                  <a:schemeClr val="tx2"/>
                </a:solidFill>
              </a:rPr>
              <a:t>?</a:t>
            </a:r>
          </a:p>
          <a:p>
            <a:pPr marL="289179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How do presidential search practices that result in the hiring of Black, Latinx, Asian, Pacific Islander, or Indigenous leaders compare to those that lead to white leader appointments?</a:t>
            </a:r>
          </a:p>
          <a:p>
            <a:pPr marL="289179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How do the pathways of Black, Latinx, Asian, Pacific Islander, or Indigenous appointed leaders compare to those of white leader appointments?</a:t>
            </a:r>
          </a:p>
          <a:p>
            <a:pPr marL="289179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How does whiteness and racialization in presidential search and appointment processes shape hiring outcomes?</a:t>
            </a:r>
          </a:p>
          <a:p>
            <a:endParaRPr lang="en-US" sz="1800" dirty="0"/>
          </a:p>
          <a:p>
            <a:pPr marL="289179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6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23D3-8814-5DC7-1FD8-7647B0A2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40" y="68580"/>
            <a:ext cx="6400800" cy="651510"/>
          </a:xfrm>
        </p:spPr>
        <p:txBody>
          <a:bodyPr/>
          <a:lstStyle/>
          <a:p>
            <a:r>
              <a:rPr lang="en-US" dirty="0"/>
              <a:t>Methods: What We Did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6CE51B-940A-7758-C9F8-C35C955A6C5A}"/>
              </a:ext>
            </a:extLst>
          </p:cNvPr>
          <p:cNvSpPr/>
          <p:nvPr/>
        </p:nvSpPr>
        <p:spPr>
          <a:xfrm>
            <a:off x="0" y="893214"/>
            <a:ext cx="4571999" cy="4252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CC195E-43BC-E81B-7D28-0CF17F7276D2}"/>
              </a:ext>
            </a:extLst>
          </p:cNvPr>
          <p:cNvSpPr txBox="1">
            <a:spLocks/>
          </p:cNvSpPr>
          <p:nvPr/>
        </p:nvSpPr>
        <p:spPr>
          <a:xfrm>
            <a:off x="322262" y="2348139"/>
            <a:ext cx="3995737" cy="1915249"/>
          </a:xfrm>
          <a:prstGeom prst="rect">
            <a:avLst/>
          </a:prstGeom>
        </p:spPr>
        <p:txBody>
          <a:bodyPr l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Database creation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Mapping the Presidential search and appointment process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Preliminary interviews (13)—trustees, current/former presidents, system administrators, and external consultants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7E92D8-4501-0F95-E4EB-2004A34BE9E0}"/>
              </a:ext>
            </a:extLst>
          </p:cNvPr>
          <p:cNvSpPr txBox="1">
            <a:spLocks/>
          </p:cNvSpPr>
          <p:nvPr/>
        </p:nvSpPr>
        <p:spPr>
          <a:xfrm>
            <a:off x="-1" y="900071"/>
            <a:ext cx="4572001" cy="1220722"/>
          </a:xfrm>
          <a:prstGeom prst="rect">
            <a:avLst/>
          </a:prstGeom>
          <a:solidFill>
            <a:schemeClr val="accent6"/>
          </a:solidFill>
        </p:spPr>
        <p:txBody>
          <a:bodyPr lIns="320040" tIns="22860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PHASE 1: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Understanding the current and historical presidential landscape in California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DA0F3B-2313-7C76-FB58-7BE61B054EFA}"/>
              </a:ext>
            </a:extLst>
          </p:cNvPr>
          <p:cNvGrpSpPr/>
          <p:nvPr/>
        </p:nvGrpSpPr>
        <p:grpSpPr>
          <a:xfrm>
            <a:off x="4959702" y="1588080"/>
            <a:ext cx="1530669" cy="3305862"/>
            <a:chOff x="4487862" y="1530023"/>
            <a:chExt cx="1530669" cy="3305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B49162-B1D1-9C40-827C-417ED4D20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7862" y="1530023"/>
              <a:ext cx="1530669" cy="163623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3F0B68-33B1-F29D-3003-605CC61AD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7862" y="3156096"/>
              <a:ext cx="1530669" cy="167978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E6C66B6-0BA5-F38A-A7C1-6FA0523341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570" y="1760215"/>
            <a:ext cx="1843308" cy="26931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3942E0-0D63-B5EA-F522-42E28D5665A5}"/>
              </a:ext>
            </a:extLst>
          </p:cNvPr>
          <p:cNvSpPr txBox="1"/>
          <p:nvPr/>
        </p:nvSpPr>
        <p:spPr>
          <a:xfrm>
            <a:off x="4862751" y="1048767"/>
            <a:ext cx="1938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</a:rPr>
              <a:t>California President/</a:t>
            </a:r>
            <a:br>
              <a:rPr lang="en-US" sz="1050" b="1" dirty="0">
                <a:solidFill>
                  <a:schemeClr val="bg2"/>
                </a:solidFill>
              </a:rPr>
            </a:br>
            <a:r>
              <a:rPr lang="en-US" sz="1050" b="1" dirty="0">
                <a:solidFill>
                  <a:schemeClr val="bg2"/>
                </a:solidFill>
              </a:rPr>
              <a:t>Chancellor Database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2402BA-7DBC-B8F2-BAE4-CDC2778C55D8}"/>
              </a:ext>
            </a:extLst>
          </p:cNvPr>
          <p:cNvSpPr txBox="1"/>
          <p:nvPr/>
        </p:nvSpPr>
        <p:spPr>
          <a:xfrm>
            <a:off x="6828819" y="1048767"/>
            <a:ext cx="204312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</a:rPr>
              <a:t>UC, CSU, CCC President/</a:t>
            </a:r>
            <a:br>
              <a:rPr lang="en-US" sz="1050" b="1" dirty="0">
                <a:solidFill>
                  <a:schemeClr val="bg2"/>
                </a:solidFill>
              </a:rPr>
            </a:br>
            <a:r>
              <a:rPr lang="en-US" sz="1050" b="1" dirty="0">
                <a:solidFill>
                  <a:schemeClr val="bg2"/>
                </a:solidFill>
              </a:rPr>
              <a:t>Chancellor Search and Appointment Process Maps</a:t>
            </a:r>
          </a:p>
        </p:txBody>
      </p:sp>
      <p:sp>
        <p:nvSpPr>
          <p:cNvPr id="15" name="Google Shape;30;p35">
            <a:extLst>
              <a:ext uri="{FF2B5EF4-FFF2-40B4-BE49-F238E27FC236}">
                <a16:creationId xmlns:a16="http://schemas.microsoft.com/office/drawing/2014/main" id="{BAC26E90-EAE2-3496-F4F9-44DED90DDBF6}"/>
              </a:ext>
            </a:extLst>
          </p:cNvPr>
          <p:cNvSpPr/>
          <p:nvPr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Pentagon 5">
            <a:extLst>
              <a:ext uri="{FF2B5EF4-FFF2-40B4-BE49-F238E27FC236}">
                <a16:creationId xmlns:a16="http://schemas.microsoft.com/office/drawing/2014/main" id="{C2F63E76-2F23-631E-AEB6-5AAB25088108}"/>
              </a:ext>
            </a:extLst>
          </p:cNvPr>
          <p:cNvSpPr/>
          <p:nvPr/>
        </p:nvSpPr>
        <p:spPr>
          <a:xfrm>
            <a:off x="0" y="4647262"/>
            <a:ext cx="2603848" cy="496238"/>
          </a:xfrm>
          <a:prstGeom prst="homePlate">
            <a:avLst>
              <a:gd name="adj" fmla="val 3451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43 – 46 of the Findings Report.</a:t>
            </a:r>
          </a:p>
        </p:txBody>
      </p:sp>
    </p:spTree>
    <p:extLst>
      <p:ext uri="{BB962C8B-B14F-4D97-AF65-F5344CB8AC3E}">
        <p14:creationId xmlns:p14="http://schemas.microsoft.com/office/powerpoint/2010/main" val="11277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CD36F6-A958-315A-7CA1-7C0E2F1FB0D6}"/>
              </a:ext>
            </a:extLst>
          </p:cNvPr>
          <p:cNvSpPr/>
          <p:nvPr/>
        </p:nvSpPr>
        <p:spPr>
          <a:xfrm>
            <a:off x="0" y="880111"/>
            <a:ext cx="5360507" cy="4252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295AA-AD55-D119-D7BA-A3766C29E278}"/>
              </a:ext>
            </a:extLst>
          </p:cNvPr>
          <p:cNvSpPr/>
          <p:nvPr/>
        </p:nvSpPr>
        <p:spPr>
          <a:xfrm>
            <a:off x="5360507" y="893214"/>
            <a:ext cx="3783492" cy="4252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4610605-BA80-737E-D29E-0AD309312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67825"/>
              </p:ext>
            </p:extLst>
          </p:nvPr>
        </p:nvGraphicFramePr>
        <p:xfrm>
          <a:off x="5682770" y="1266489"/>
          <a:ext cx="3186592" cy="35061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08692">
                  <a:extLst>
                    <a:ext uri="{9D8B030D-6E8A-4147-A177-3AD203B41FA5}">
                      <a16:colId xmlns:a16="http://schemas.microsoft.com/office/drawing/2014/main" val="107712663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372234402"/>
                    </a:ext>
                  </a:extLst>
                </a:gridCol>
              </a:tblGrid>
              <a:tr h="336196"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</a:t>
                      </a:r>
                    </a:p>
                  </a:txBody>
                  <a:tcPr marL="109728" marR="16073" marT="16073" marB="16073" anchor="ctr"/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109728" marR="16073" marT="16073" marB="16073" anchor="ctr"/>
                </a:tc>
                <a:extLst>
                  <a:ext uri="{0D108BD9-81ED-4DB2-BD59-A6C34878D82A}">
                    <a16:rowId xmlns:a16="http://schemas.microsoft.com/office/drawing/2014/main" val="230022433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Presidents of Color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8897970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White Presidents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3030798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System Administrators (Current/Former)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307448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Trustees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515298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Out-of-State Presidents (Current/Former)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3729649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White Search Firm Consultants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963272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Search Firm Consultants of Color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9963764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Community Members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8647840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983AD2-38EA-F11D-547F-75DE220D6255}"/>
              </a:ext>
            </a:extLst>
          </p:cNvPr>
          <p:cNvSpPr txBox="1">
            <a:spLocks/>
          </p:cNvSpPr>
          <p:nvPr/>
        </p:nvSpPr>
        <p:spPr>
          <a:xfrm>
            <a:off x="322263" y="2348140"/>
            <a:ext cx="4364998" cy="1220722"/>
          </a:xfrm>
          <a:prstGeom prst="rect">
            <a:avLst/>
          </a:prstGeom>
        </p:spPr>
        <p:txBody>
          <a:bodyPr l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Interviews (54)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Presidential curriculum vitae document analysis (35)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Job announcement analysis (38)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17A000-D0BF-EE49-E141-BE11299811EA}"/>
              </a:ext>
            </a:extLst>
          </p:cNvPr>
          <p:cNvSpPr txBox="1">
            <a:spLocks/>
          </p:cNvSpPr>
          <p:nvPr/>
        </p:nvSpPr>
        <p:spPr>
          <a:xfrm>
            <a:off x="-1" y="900071"/>
            <a:ext cx="5360508" cy="1220722"/>
          </a:xfrm>
          <a:prstGeom prst="rect">
            <a:avLst/>
          </a:prstGeom>
          <a:solidFill>
            <a:schemeClr val="accent6"/>
          </a:solidFill>
        </p:spPr>
        <p:txBody>
          <a:bodyPr lIns="320040" tIns="22860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PHASE 2: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Capturing presidential experiences: In-depth case studies of selection and appointments in the three sectors</a:t>
            </a:r>
          </a:p>
        </p:txBody>
      </p:sp>
      <p:sp>
        <p:nvSpPr>
          <p:cNvPr id="14" name="Google Shape;30;p35">
            <a:extLst>
              <a:ext uri="{FF2B5EF4-FFF2-40B4-BE49-F238E27FC236}">
                <a16:creationId xmlns:a16="http://schemas.microsoft.com/office/drawing/2014/main" id="{A5733752-CCA5-8C19-0582-333E82817719}"/>
              </a:ext>
            </a:extLst>
          </p:cNvPr>
          <p:cNvSpPr/>
          <p:nvPr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51B0060D-3388-2D66-1FE4-2D940EE686ED}"/>
              </a:ext>
            </a:extLst>
          </p:cNvPr>
          <p:cNvSpPr/>
          <p:nvPr/>
        </p:nvSpPr>
        <p:spPr>
          <a:xfrm>
            <a:off x="0" y="4647262"/>
            <a:ext cx="2603848" cy="496238"/>
          </a:xfrm>
          <a:prstGeom prst="homePlate">
            <a:avLst>
              <a:gd name="adj" fmla="val 3451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 46 – 48 of the Findings Report.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58EE6-5B3D-DF49-E938-561012E2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40" y="68580"/>
            <a:ext cx="6400800" cy="651510"/>
          </a:xfrm>
        </p:spPr>
        <p:txBody>
          <a:bodyPr/>
          <a:lstStyle/>
          <a:p>
            <a:r>
              <a:rPr lang="en-US" dirty="0"/>
              <a:t>Methods: What We Did</a:t>
            </a:r>
          </a:p>
        </p:txBody>
      </p:sp>
    </p:spTree>
    <p:extLst>
      <p:ext uri="{BB962C8B-B14F-4D97-AF65-F5344CB8AC3E}">
        <p14:creationId xmlns:p14="http://schemas.microsoft.com/office/powerpoint/2010/main" val="15711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</a:pPr>
            <a:r>
              <a:rPr lang="en-US" dirty="0"/>
              <a:t>Our Presenters</a:t>
            </a:r>
            <a:endParaRPr dirty="0"/>
          </a:p>
        </p:txBody>
      </p:sp>
      <p:sp>
        <p:nvSpPr>
          <p:cNvPr id="425" name="Google Shape;425;p7"/>
          <p:cNvSpPr/>
          <p:nvPr/>
        </p:nvSpPr>
        <p:spPr>
          <a:xfrm>
            <a:off x="369876" y="3202964"/>
            <a:ext cx="1748700" cy="106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Eloy Ortiz Oakley</a:t>
            </a:r>
            <a:endParaRPr sz="1200" b="1" dirty="0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President and CEO</a:t>
            </a:r>
            <a:endParaRPr sz="12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College Futures Foundation</a:t>
            </a:r>
            <a:endParaRPr sz="1200" b="1" dirty="0">
              <a:solidFill>
                <a:schemeClr val="tx1"/>
              </a:solidFill>
            </a:endParaRPr>
          </a:p>
        </p:txBody>
      </p:sp>
      <p:sp>
        <p:nvSpPr>
          <p:cNvPr id="426" name="Google Shape;426;p7"/>
          <p:cNvSpPr/>
          <p:nvPr/>
        </p:nvSpPr>
        <p:spPr>
          <a:xfrm>
            <a:off x="2131230" y="3202964"/>
            <a:ext cx="2517094" cy="1468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spc="-20" dirty="0">
                <a:solidFill>
                  <a:schemeClr val="dk2"/>
                </a:solidFill>
              </a:rPr>
              <a:t> </a:t>
            </a:r>
            <a:r>
              <a:rPr lang="en-US" sz="1200" b="1" i="0" u="none" strike="noStrike" cap="none" spc="-20" dirty="0">
                <a:solidFill>
                  <a:schemeClr val="dk2"/>
                </a:solidFill>
              </a:rPr>
              <a:t>Estela Mara Bensimon,</a:t>
            </a:r>
            <a:r>
              <a:rPr lang="en-US" sz="1200" b="0" i="0" u="none" strike="noStrike" cap="none" spc="-2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spc="-20" dirty="0">
                <a:solidFill>
                  <a:schemeClr val="dk2"/>
                </a:solidFill>
              </a:rPr>
              <a:t>Ed.D</a:t>
            </a:r>
            <a:endParaRPr sz="1200" b="1" i="0" u="none" strike="noStrike" cap="none" spc="-20" dirty="0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University Professor Emerita, Founding Director, Center </a:t>
            </a:r>
            <a:br>
              <a:rPr lang="en-US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for Urban Education, USC;</a:t>
            </a:r>
            <a:br>
              <a:rPr lang="en-US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President of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Bensimon &amp; Associates 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429" name="Google Shape;429;p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0360" y="1179498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7"/>
          <p:cNvSpPr txBox="1"/>
          <p:nvPr/>
        </p:nvSpPr>
        <p:spPr>
          <a:xfrm>
            <a:off x="6651957" y="3202964"/>
            <a:ext cx="2084400" cy="1717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b="1" dirty="0">
                <a:solidFill>
                  <a:schemeClr val="dk2"/>
                </a:solidFill>
              </a:rPr>
              <a:t>Cheryl D. Ching, Ph.D</a:t>
            </a:r>
            <a:endParaRPr sz="1200" b="1" dirty="0">
              <a:solidFill>
                <a:schemeClr val="dk2"/>
              </a:solidFill>
            </a:endParaRPr>
          </a:p>
          <a:p>
            <a:pPr algn="ctr">
              <a:lnSpc>
                <a:spcPct val="110000"/>
              </a:lnSpc>
            </a:pPr>
            <a:endParaRPr lang="en-US" sz="1200" b="1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</a:rPr>
              <a:t>Assistant Professor of Higher Education at the University of Massachusetts, Boston; Researcher with </a:t>
            </a:r>
          </a:p>
          <a:p>
            <a:pPr marL="0" lvl="0" indent="0" algn="ctr" rtl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Bensimon &amp; Associates</a:t>
            </a:r>
            <a:endParaRPr sz="1200" b="1" dirty="0">
              <a:solidFill>
                <a:schemeClr val="tx1"/>
              </a:solidFill>
            </a:endParaRPr>
          </a:p>
        </p:txBody>
      </p:sp>
      <p:sp>
        <p:nvSpPr>
          <p:cNvPr id="432" name="Google Shape;432;p7"/>
          <p:cNvSpPr/>
          <p:nvPr/>
        </p:nvSpPr>
        <p:spPr>
          <a:xfrm>
            <a:off x="4493128" y="3202964"/>
            <a:ext cx="20844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2"/>
                </a:solidFill>
              </a:rPr>
              <a:t>Megan M. Chase, Ph.D</a:t>
            </a:r>
            <a:endParaRPr sz="1200" b="1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rgbClr val="31313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</a:rPr>
              <a:t>Education &amp; Policy Research Consultant, Megan Chase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Consulting, LLC;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</a:rPr>
              <a:t>Researcher with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Bensimon &amp; Associates</a:t>
            </a:r>
            <a:endParaRPr sz="1200" b="1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2"/>
              </a:solidFill>
            </a:endParaRPr>
          </a:p>
        </p:txBody>
      </p:sp>
      <p:pic>
        <p:nvPicPr>
          <p:cNvPr id="8" name="Picture 7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BD599902-C3E5-8176-50EA-7799C1637E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826" y="1179498"/>
            <a:ext cx="1828800" cy="1828800"/>
          </a:xfrm>
          <a:prstGeom prst="rect">
            <a:avLst/>
          </a:prstGeom>
        </p:spPr>
      </p:pic>
      <p:pic>
        <p:nvPicPr>
          <p:cNvPr id="9" name="Picture 8" descr="A picture containing person, indoor, wearing&#10;&#10;Description automatically generated">
            <a:extLst>
              <a:ext uri="{FF2B5EF4-FFF2-40B4-BE49-F238E27FC236}">
                <a16:creationId xmlns:a16="http://schemas.microsoft.com/office/drawing/2014/main" id="{702F41D0-334F-63D6-720B-E775B051BA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2475377" y="1179498"/>
            <a:ext cx="1828800" cy="1828800"/>
          </a:xfrm>
          <a:prstGeom prst="rect">
            <a:avLst/>
          </a:prstGeom>
        </p:spPr>
      </p:pic>
      <p:pic>
        <p:nvPicPr>
          <p:cNvPr id="10" name="Picture 9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9DA696F8-F57B-70D5-8D7D-929921846A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928" y="117949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6fddad521b_0_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</a:pPr>
            <a:r>
              <a:rPr lang="en-US" dirty="0"/>
              <a:t>Our Presenters</a:t>
            </a:r>
            <a:endParaRPr dirty="0"/>
          </a:p>
        </p:txBody>
      </p:sp>
      <p:sp>
        <p:nvSpPr>
          <p:cNvPr id="440" name="Google Shape;440;g16fddad521b_0_7"/>
          <p:cNvSpPr txBox="1"/>
          <p:nvPr/>
        </p:nvSpPr>
        <p:spPr>
          <a:xfrm>
            <a:off x="2378440" y="3202964"/>
            <a:ext cx="2022673" cy="175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2"/>
                </a:solidFill>
              </a:rPr>
              <a:t>Román </a:t>
            </a:r>
            <a:r>
              <a:rPr lang="en-US" sz="1200" b="1" dirty="0" err="1">
                <a:solidFill>
                  <a:schemeClr val="dk2"/>
                </a:solidFill>
              </a:rPr>
              <a:t>Liera</a:t>
            </a:r>
            <a:r>
              <a:rPr lang="en-US" sz="1200" b="1" dirty="0">
                <a:solidFill>
                  <a:schemeClr val="dk2"/>
                </a:solidFill>
              </a:rPr>
              <a:t>, Ph.D</a:t>
            </a:r>
            <a:endParaRPr sz="1200" b="1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0000"/>
              </a:lnSpc>
              <a:spcAft>
                <a:spcPts val="0"/>
              </a:spcAft>
              <a:buNone/>
            </a:pPr>
            <a:endParaRPr lang="en-US" sz="1200" dirty="0">
              <a:solidFill>
                <a:srgbClr val="313131"/>
              </a:solidFill>
            </a:endParaRPr>
          </a:p>
          <a:p>
            <a:pPr marL="0" lvl="0" indent="0" algn="ctr" rtl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</a:rPr>
              <a:t>Assistant Professor of Higher Education at Montclair State University; Researcher with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Bensimon &amp; Associates</a:t>
            </a:r>
            <a:endParaRPr sz="12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1" name="Google Shape;441;g16fddad521b_0_7"/>
          <p:cNvSpPr txBox="1"/>
          <p:nvPr/>
        </p:nvSpPr>
        <p:spPr>
          <a:xfrm>
            <a:off x="4523991" y="3202964"/>
            <a:ext cx="2022674" cy="1717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</a:rPr>
              <a:t>Raquel M. Rall, Ph.D</a:t>
            </a:r>
            <a:endParaRPr sz="12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1313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3131"/>
                </a:solidFill>
              </a:rPr>
              <a:t>Associate Professor </a:t>
            </a:r>
            <a:br>
              <a:rPr lang="en-US" sz="1200">
                <a:solidFill>
                  <a:srgbClr val="313131"/>
                </a:solidFill>
              </a:rPr>
            </a:br>
            <a:r>
              <a:rPr lang="en-US" sz="1200">
                <a:solidFill>
                  <a:srgbClr val="313131"/>
                </a:solidFill>
              </a:rPr>
              <a:t>of Higher Education at </a:t>
            </a:r>
            <a:br>
              <a:rPr lang="en-US" sz="1200">
                <a:solidFill>
                  <a:srgbClr val="313131"/>
                </a:solidFill>
              </a:rPr>
            </a:br>
            <a:r>
              <a:rPr lang="en-US" sz="1200">
                <a:solidFill>
                  <a:srgbClr val="313131"/>
                </a:solidFill>
              </a:rPr>
              <a:t>the University of </a:t>
            </a:r>
            <a:br>
              <a:rPr lang="en-US" sz="1200">
                <a:solidFill>
                  <a:srgbClr val="313131"/>
                </a:solidFill>
              </a:rPr>
            </a:br>
            <a:r>
              <a:rPr lang="en-US" sz="1200">
                <a:solidFill>
                  <a:srgbClr val="313131"/>
                </a:solidFill>
              </a:rPr>
              <a:t>California, Riverside;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3131"/>
                </a:solidFill>
              </a:rPr>
              <a:t>Researcher with </a:t>
            </a:r>
            <a:br>
              <a:rPr lang="en-US" sz="1200">
                <a:solidFill>
                  <a:srgbClr val="313131"/>
                </a:solidFill>
              </a:rPr>
            </a:br>
            <a:r>
              <a:rPr lang="en-US" sz="1200" b="1">
                <a:solidFill>
                  <a:srgbClr val="313131"/>
                </a:solidFill>
              </a:rPr>
              <a:t>Bensimon &amp; Associates</a:t>
            </a:r>
            <a:endParaRPr sz="1200" b="1">
              <a:solidFill>
                <a:srgbClr val="313131"/>
              </a:solidFill>
            </a:endParaRPr>
          </a:p>
        </p:txBody>
      </p:sp>
      <p:pic>
        <p:nvPicPr>
          <p:cNvPr id="442" name="Google Shape;442;g16fddad521b_0_7"/>
          <p:cNvPicPr preferRelativeResize="0">
            <a:picLocks noChangeAspect="1"/>
          </p:cNvPicPr>
          <p:nvPr/>
        </p:nvPicPr>
        <p:blipFill rotWithShape="1">
          <a:blip r:embed="rId3"/>
          <a:srcRect b="10454"/>
          <a:stretch/>
        </p:blipFill>
        <p:spPr>
          <a:xfrm>
            <a:off x="6766479" y="1179498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16fddad521b_0_7"/>
          <p:cNvSpPr/>
          <p:nvPr/>
        </p:nvSpPr>
        <p:spPr>
          <a:xfrm>
            <a:off x="6766479" y="3202964"/>
            <a:ext cx="1828800" cy="1276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Regan Douglass</a:t>
            </a:r>
            <a:endParaRPr sz="12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Director of Strategic Communications</a:t>
            </a:r>
            <a:endParaRPr sz="12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College Futures </a:t>
            </a:r>
            <a:br>
              <a:rPr 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Foundation</a:t>
            </a:r>
            <a:endParaRPr sz="1200" b="1" dirty="0">
              <a:solidFill>
                <a:schemeClr val="tx1"/>
              </a:solidFill>
            </a:endParaRPr>
          </a:p>
        </p:txBody>
      </p:sp>
      <p:sp>
        <p:nvSpPr>
          <p:cNvPr id="445" name="Google Shape;445;g16fddad521b_0_7"/>
          <p:cNvSpPr txBox="1"/>
          <p:nvPr/>
        </p:nvSpPr>
        <p:spPr>
          <a:xfrm>
            <a:off x="329826" y="3202964"/>
            <a:ext cx="1828800" cy="110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2"/>
                </a:solidFill>
              </a:rPr>
              <a:t>Michele Siqueiros</a:t>
            </a:r>
            <a:endParaRPr sz="1200" b="1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</a:rPr>
              <a:t>President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Campaign for 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College Opportunity </a:t>
            </a:r>
            <a:endParaRPr sz="12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A person wearing a white coat&#10;&#10;Description automatically generated with low confidence">
            <a:extLst>
              <a:ext uri="{FF2B5EF4-FFF2-40B4-BE49-F238E27FC236}">
                <a16:creationId xmlns:a16="http://schemas.microsoft.com/office/drawing/2014/main" id="{6EF024F8-8ED7-E100-04B8-B5E5CEA4AD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3" t="1047" r="4880" b="18934"/>
          <a:stretch/>
        </p:blipFill>
        <p:spPr>
          <a:xfrm>
            <a:off x="329826" y="1179498"/>
            <a:ext cx="1828800" cy="1828800"/>
          </a:xfrm>
          <a:prstGeom prst="rect">
            <a:avLst/>
          </a:prstGeom>
        </p:spPr>
      </p:pic>
      <p:pic>
        <p:nvPicPr>
          <p:cNvPr id="8" name="Picture 7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4D019455-D9B3-AD32-899D-91DE378A7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5377" y="1179498"/>
            <a:ext cx="1828800" cy="1828800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C413938-19A3-3743-909C-124A3A2A62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928" y="117949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95B630-A6BC-6595-5112-4906E4F5FF42}"/>
              </a:ext>
            </a:extLst>
          </p:cNvPr>
          <p:cNvSpPr>
            <a:spLocks/>
          </p:cNvSpPr>
          <p:nvPr/>
        </p:nvSpPr>
        <p:spPr>
          <a:xfrm>
            <a:off x="0" y="881062"/>
            <a:ext cx="9144000" cy="4262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EA8B00-6E36-A9DA-F001-2AF290F0C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9411" y="881063"/>
            <a:ext cx="4262437" cy="4262437"/>
          </a:xfrm>
          <a:prstGeom prst="rect">
            <a:avLst/>
          </a:prstGeom>
        </p:spPr>
      </p:pic>
      <p:sp>
        <p:nvSpPr>
          <p:cNvPr id="385" name="Google Shape;385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E2A1D"/>
              </a:buClr>
              <a:buSzPts val="2800"/>
              <a:buFont typeface="Arial"/>
              <a:buNone/>
            </a:pPr>
            <a:r>
              <a:rPr lang="en-US"/>
              <a:t>About College Futures Foundation</a:t>
            </a:r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body" idx="4294967295"/>
          </p:nvPr>
        </p:nvSpPr>
        <p:spPr>
          <a:xfrm>
            <a:off x="322263" y="1145015"/>
            <a:ext cx="6827224" cy="128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35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We believe there is nothing more transformative for individuals, </a:t>
            </a:r>
            <a:br>
              <a:rPr lang="en-US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our economy, and our society than educational opportunity, </a:t>
            </a:r>
            <a:br>
              <a:rPr lang="en-US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and that the pathway to a college degree should be clear and open to the diverse students of California.</a:t>
            </a:r>
            <a:endParaRPr sz="1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7ADEC-930F-F2CA-EEFD-FF995D763F75}"/>
              </a:ext>
            </a:extLst>
          </p:cNvPr>
          <p:cNvSpPr txBox="1"/>
          <p:nvPr/>
        </p:nvSpPr>
        <p:spPr>
          <a:xfrm>
            <a:off x="455142" y="4412651"/>
            <a:ext cx="4790802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6350" lvl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 sz="1600" i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More graduates for a thriving California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Google Shape;387;p2">
            <a:extLst>
              <a:ext uri="{FF2B5EF4-FFF2-40B4-BE49-F238E27FC236}">
                <a16:creationId xmlns:a16="http://schemas.microsoft.com/office/drawing/2014/main" id="{001BF51F-E366-8A6A-21A2-1C02522F1480}"/>
              </a:ext>
            </a:extLst>
          </p:cNvPr>
          <p:cNvSpPr txBox="1">
            <a:spLocks/>
          </p:cNvSpPr>
          <p:nvPr/>
        </p:nvSpPr>
        <p:spPr>
          <a:xfrm>
            <a:off x="228600" y="2513577"/>
            <a:ext cx="7344862" cy="1649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1600"/>
            </a:pPr>
            <a:r>
              <a:rPr lang="en-US" sz="1800" b="1">
                <a:solidFill>
                  <a:schemeClr val="bg1"/>
                </a:solidFill>
              </a:rPr>
              <a:t>Our Mission: </a:t>
            </a:r>
            <a:r>
              <a:rPr lang="en-US" sz="1800">
                <a:solidFill>
                  <a:schemeClr val="bg1"/>
                </a:solidFill>
              </a:rPr>
              <a:t>We work to ensure that more students who reflect California’s diversity complete a B.A. and access the opportunity for a better life. We believe this is best accomplished when California’s education system is designed to meet students’ needs, dedicated to fulfilling their aspirations, and ensures equitable outcomes.</a:t>
            </a:r>
          </a:p>
        </p:txBody>
      </p:sp>
      <p:sp>
        <p:nvSpPr>
          <p:cNvPr id="10" name="Google Shape;30;p35">
            <a:extLst>
              <a:ext uri="{FF2B5EF4-FFF2-40B4-BE49-F238E27FC236}">
                <a16:creationId xmlns:a16="http://schemas.microsoft.com/office/drawing/2014/main" id="{310E9BAD-A247-96A4-DE80-0AFF33BED0FE}"/>
              </a:ext>
            </a:extLst>
          </p:cNvPr>
          <p:cNvSpPr/>
          <p:nvPr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6B899C-4F44-0EC3-CED1-963F50C8F3B3}"/>
              </a:ext>
            </a:extLst>
          </p:cNvPr>
          <p:cNvCxnSpPr>
            <a:cxnSpLocks/>
          </p:cNvCxnSpPr>
          <p:nvPr/>
        </p:nvCxnSpPr>
        <p:spPr>
          <a:xfrm>
            <a:off x="350439" y="4398691"/>
            <a:ext cx="0" cy="3657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2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3FD3DF-287F-E46E-872D-325597804E45}"/>
              </a:ext>
            </a:extLst>
          </p:cNvPr>
          <p:cNvSpPr>
            <a:spLocks/>
          </p:cNvSpPr>
          <p:nvPr/>
        </p:nvSpPr>
        <p:spPr>
          <a:xfrm>
            <a:off x="0" y="881062"/>
            <a:ext cx="9144000" cy="4262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2D1A8D3-E2FF-7B8A-E3B2-59CB873B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Reports</a:t>
            </a:r>
          </a:p>
        </p:txBody>
      </p:sp>
      <p:sp>
        <p:nvSpPr>
          <p:cNvPr id="12" name="Google Shape;30;p35">
            <a:extLst>
              <a:ext uri="{FF2B5EF4-FFF2-40B4-BE49-F238E27FC236}">
                <a16:creationId xmlns:a16="http://schemas.microsoft.com/office/drawing/2014/main" id="{1EAD36A2-4704-EBB0-B3EE-2007205D4FD6}"/>
              </a:ext>
            </a:extLst>
          </p:cNvPr>
          <p:cNvSpPr/>
          <p:nvPr/>
        </p:nvSpPr>
        <p:spPr>
          <a:xfrm>
            <a:off x="0" y="880111"/>
            <a:ext cx="9144000" cy="34289"/>
          </a:xfrm>
          <a:prstGeom prst="rect">
            <a:avLst/>
          </a:prstGeom>
          <a:solidFill>
            <a:srgbClr val="E95429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0C43431-E340-DE36-D275-3323AF06829B}"/>
              </a:ext>
            </a:extLst>
          </p:cNvPr>
          <p:cNvSpPr txBox="1">
            <a:spLocks/>
          </p:cNvSpPr>
          <p:nvPr/>
        </p:nvSpPr>
        <p:spPr>
          <a:xfrm>
            <a:off x="1904273" y="1284195"/>
            <a:ext cx="2486920" cy="43702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>
                <a:solidFill>
                  <a:schemeClr val="bg2"/>
                </a:solidFill>
              </a:rPr>
              <a:t>Findings Report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92876E9-9D15-9C82-5882-CE6C1D1B7E7C}"/>
              </a:ext>
            </a:extLst>
          </p:cNvPr>
          <p:cNvSpPr txBox="1">
            <a:spLocks/>
          </p:cNvSpPr>
          <p:nvPr/>
        </p:nvSpPr>
        <p:spPr>
          <a:xfrm>
            <a:off x="4752808" y="1284195"/>
            <a:ext cx="2486920" cy="43702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>
                <a:solidFill>
                  <a:schemeClr val="bg2"/>
                </a:solidFill>
              </a:rPr>
              <a:t>Toolkit</a:t>
            </a:r>
          </a:p>
        </p:txBody>
      </p:sp>
      <p:pic>
        <p:nvPicPr>
          <p:cNvPr id="5" name="Picture 4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68A249F2-32EF-D2BD-8B67-AFBB83D36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40" y="1733994"/>
            <a:ext cx="2158586" cy="28005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77FB6FD4-0416-BE3F-012A-80A4A337A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363" y="1733994"/>
            <a:ext cx="2158586" cy="28005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7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8">
            <a:extLst>
              <a:ext uri="{FF2B5EF4-FFF2-40B4-BE49-F238E27FC236}">
                <a16:creationId xmlns:a16="http://schemas.microsoft.com/office/drawing/2014/main" id="{5A7A67E7-D2A2-4F66-4E72-D2C2F87D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8" y="68580"/>
            <a:ext cx="5935894" cy="651510"/>
          </a:xfrm>
        </p:spPr>
        <p:txBody>
          <a:bodyPr/>
          <a:lstStyle/>
          <a:p>
            <a:r>
              <a:rPr lang="en-US"/>
              <a:t>Key Findings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361803-C737-3021-1FFC-8CADA680EF30}"/>
              </a:ext>
            </a:extLst>
          </p:cNvPr>
          <p:cNvSpPr/>
          <p:nvPr/>
        </p:nvSpPr>
        <p:spPr>
          <a:xfrm>
            <a:off x="6943682" y="1381433"/>
            <a:ext cx="2200318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0D3AA2-9E2C-FE48-9DCC-6729474CEF00}"/>
              </a:ext>
            </a:extLst>
          </p:cNvPr>
          <p:cNvSpPr/>
          <p:nvPr/>
        </p:nvSpPr>
        <p:spPr>
          <a:xfrm>
            <a:off x="4629122" y="1381433"/>
            <a:ext cx="2200318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BF1BED-ECFB-E831-EC66-2B4B741CDF5E}"/>
              </a:ext>
            </a:extLst>
          </p:cNvPr>
          <p:cNvSpPr/>
          <p:nvPr/>
        </p:nvSpPr>
        <p:spPr>
          <a:xfrm>
            <a:off x="2314561" y="1381433"/>
            <a:ext cx="2200318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53792-CD13-29F9-BA80-3FDE5F5FE8D3}"/>
              </a:ext>
            </a:extLst>
          </p:cNvPr>
          <p:cNvSpPr/>
          <p:nvPr/>
        </p:nvSpPr>
        <p:spPr>
          <a:xfrm>
            <a:off x="0" y="1381433"/>
            <a:ext cx="2200318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US" sz="10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8EFD75-C43F-57D0-52C1-F2F7A9FD2B87}"/>
              </a:ext>
            </a:extLst>
          </p:cNvPr>
          <p:cNvSpPr txBox="1">
            <a:spLocks/>
          </p:cNvSpPr>
          <p:nvPr/>
        </p:nvSpPr>
        <p:spPr>
          <a:xfrm>
            <a:off x="148064" y="1757974"/>
            <a:ext cx="2028018" cy="7887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300">
                <a:solidFill>
                  <a:schemeClr val="tx1"/>
                </a:solidFill>
              </a:rPr>
              <a:t>Presidential Candidates of Color Must Conform to the White Archetype</a:t>
            </a:r>
          </a:p>
          <a:p>
            <a:pPr>
              <a:lnSpc>
                <a:spcPct val="110000"/>
              </a:lnSpc>
            </a:pP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4AE9815-18C4-8CB8-AFD4-D3299D55950C}"/>
              </a:ext>
            </a:extLst>
          </p:cNvPr>
          <p:cNvSpPr txBox="1">
            <a:spLocks/>
          </p:cNvSpPr>
          <p:nvPr/>
        </p:nvSpPr>
        <p:spPr>
          <a:xfrm>
            <a:off x="2459838" y="1757975"/>
            <a:ext cx="1993407" cy="46845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300">
                <a:solidFill>
                  <a:schemeClr val="tx1"/>
                </a:solidFill>
              </a:rPr>
              <a:t>Qualified Candidates of Color Must Dodge the Racial Bias Battlefield</a:t>
            </a:r>
          </a:p>
          <a:p>
            <a:pPr>
              <a:lnSpc>
                <a:spcPct val="110000"/>
              </a:lnSpc>
            </a:pP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3E348FFD-D73D-6A71-36C2-E8C6C5258E60}"/>
              </a:ext>
            </a:extLst>
          </p:cNvPr>
          <p:cNvSpPr txBox="1">
            <a:spLocks/>
          </p:cNvSpPr>
          <p:nvPr/>
        </p:nvSpPr>
        <p:spPr>
          <a:xfrm>
            <a:off x="4778168" y="1757975"/>
            <a:ext cx="2075170" cy="46845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300">
                <a:solidFill>
                  <a:schemeClr val="tx1"/>
                </a:solidFill>
              </a:rPr>
              <a:t>Presidents and Candidates of Color </a:t>
            </a:r>
            <a:br>
              <a:rPr lang="en-US" sz="1300">
                <a:solidFill>
                  <a:schemeClr val="tx1"/>
                </a:solidFill>
              </a:rPr>
            </a:br>
            <a:r>
              <a:rPr lang="en-US" sz="1300">
                <a:solidFill>
                  <a:schemeClr val="tx1"/>
                </a:solidFill>
              </a:rPr>
              <a:t>Are Burdened With Double Consciousness</a:t>
            </a:r>
          </a:p>
          <a:p>
            <a:pPr>
              <a:lnSpc>
                <a:spcPct val="110000"/>
              </a:lnSpc>
            </a:pP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C5D6AD8C-22FA-A792-E6D2-DCE45BC7A3B2}"/>
              </a:ext>
            </a:extLst>
          </p:cNvPr>
          <p:cNvSpPr txBox="1">
            <a:spLocks/>
          </p:cNvSpPr>
          <p:nvPr/>
        </p:nvSpPr>
        <p:spPr>
          <a:xfrm>
            <a:off x="7091868" y="1753732"/>
            <a:ext cx="1994798" cy="46845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300" dirty="0">
                <a:solidFill>
                  <a:schemeClr val="tx1"/>
                </a:solidFill>
              </a:rPr>
              <a:t>White Rules Are 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Hidden in Plain Sight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DFB080-FEC6-88EB-19C3-FF762519F401}"/>
              </a:ext>
            </a:extLst>
          </p:cNvPr>
          <p:cNvSpPr/>
          <p:nvPr/>
        </p:nvSpPr>
        <p:spPr>
          <a:xfrm>
            <a:off x="6943682" y="3349619"/>
            <a:ext cx="2200318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10C835-E21E-4731-53BD-824A82075255}"/>
              </a:ext>
            </a:extLst>
          </p:cNvPr>
          <p:cNvSpPr/>
          <p:nvPr/>
        </p:nvSpPr>
        <p:spPr>
          <a:xfrm>
            <a:off x="0" y="3349619"/>
            <a:ext cx="2200318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4CF7E-31AD-8783-0615-A2DC78E041E0}"/>
              </a:ext>
            </a:extLst>
          </p:cNvPr>
          <p:cNvSpPr/>
          <p:nvPr/>
        </p:nvSpPr>
        <p:spPr>
          <a:xfrm>
            <a:off x="2314561" y="3349619"/>
            <a:ext cx="2200318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71B21D-732D-F3F6-D9D7-51354CA5FF16}"/>
              </a:ext>
            </a:extLst>
          </p:cNvPr>
          <p:cNvSpPr/>
          <p:nvPr/>
        </p:nvSpPr>
        <p:spPr>
          <a:xfrm>
            <a:off x="4629122" y="3349619"/>
            <a:ext cx="2200318" cy="1554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4147624-041D-75DD-ED65-EE3A122B9648}"/>
              </a:ext>
            </a:extLst>
          </p:cNvPr>
          <p:cNvSpPr txBox="1">
            <a:spLocks/>
          </p:cNvSpPr>
          <p:nvPr/>
        </p:nvSpPr>
        <p:spPr>
          <a:xfrm>
            <a:off x="148065" y="3726160"/>
            <a:ext cx="2009110" cy="46845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300">
                <a:solidFill>
                  <a:schemeClr val="tx1"/>
                </a:solidFill>
              </a:rPr>
              <a:t>Search Committees Perpetuate Veiled </a:t>
            </a:r>
            <a:br>
              <a:rPr lang="en-US" sz="1300">
                <a:solidFill>
                  <a:schemeClr val="tx1"/>
                </a:solidFill>
              </a:rPr>
            </a:br>
            <a:r>
              <a:rPr lang="en-US" sz="1300">
                <a:solidFill>
                  <a:schemeClr val="tx1"/>
                </a:solidFill>
              </a:rPr>
              <a:t>Racial and Gender Bias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356240D-421D-70EB-13C9-A8D28B63084C}"/>
              </a:ext>
            </a:extLst>
          </p:cNvPr>
          <p:cNvSpPr txBox="1">
            <a:spLocks/>
          </p:cNvSpPr>
          <p:nvPr/>
        </p:nvSpPr>
        <p:spPr>
          <a:xfrm>
            <a:off x="2459838" y="3726160"/>
            <a:ext cx="1993407" cy="46845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300">
                <a:solidFill>
                  <a:schemeClr val="tx1"/>
                </a:solidFill>
              </a:rPr>
              <a:t>Executive Search Firms May Talk the Talk, </a:t>
            </a:r>
            <a:br>
              <a:rPr lang="en-US" sz="1300">
                <a:solidFill>
                  <a:schemeClr val="tx1"/>
                </a:solidFill>
              </a:rPr>
            </a:br>
            <a:r>
              <a:rPr lang="en-US" sz="1300">
                <a:solidFill>
                  <a:schemeClr val="tx1"/>
                </a:solidFill>
              </a:rPr>
              <a:t>but Are Nowhere Near Walking the Walk</a:t>
            </a:r>
          </a:p>
          <a:p>
            <a:pPr>
              <a:lnSpc>
                <a:spcPct val="110000"/>
              </a:lnSpc>
            </a:pP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6C4E314-6EFC-A75C-D9FB-8F4E12FA4089}"/>
              </a:ext>
            </a:extLst>
          </p:cNvPr>
          <p:cNvSpPr txBox="1">
            <a:spLocks/>
          </p:cNvSpPr>
          <p:nvPr/>
        </p:nvSpPr>
        <p:spPr>
          <a:xfrm>
            <a:off x="4778168" y="3726160"/>
            <a:ext cx="1953137" cy="46845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300">
                <a:solidFill>
                  <a:schemeClr val="tx1"/>
                </a:solidFill>
              </a:rPr>
              <a:t>Most Presidential </a:t>
            </a:r>
            <a:br>
              <a:rPr lang="en-US" sz="1300">
                <a:solidFill>
                  <a:schemeClr val="tx1"/>
                </a:solidFill>
              </a:rPr>
            </a:br>
            <a:r>
              <a:rPr lang="en-US" sz="1300">
                <a:solidFill>
                  <a:schemeClr val="tx1"/>
                </a:solidFill>
              </a:rPr>
              <a:t>Job Announcements Miss the Mark on </a:t>
            </a:r>
            <a:br>
              <a:rPr lang="en-US" sz="1300">
                <a:solidFill>
                  <a:schemeClr val="tx1"/>
                </a:solidFill>
              </a:rPr>
            </a:br>
            <a:r>
              <a:rPr lang="en-US" sz="1300">
                <a:solidFill>
                  <a:schemeClr val="tx1"/>
                </a:solidFill>
              </a:rPr>
              <a:t>Racial Equity </a:t>
            </a:r>
          </a:p>
          <a:p>
            <a:pPr>
              <a:lnSpc>
                <a:spcPct val="110000"/>
              </a:lnSpc>
            </a:pP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94AA2C41-3D4B-0DD3-3517-CEAE0DE7BD24}"/>
              </a:ext>
            </a:extLst>
          </p:cNvPr>
          <p:cNvSpPr txBox="1">
            <a:spLocks/>
          </p:cNvSpPr>
          <p:nvPr/>
        </p:nvSpPr>
        <p:spPr>
          <a:xfrm>
            <a:off x="7091868" y="3726160"/>
            <a:ext cx="1988876" cy="46845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300">
                <a:solidFill>
                  <a:schemeClr val="tx1"/>
                </a:solidFill>
              </a:rPr>
              <a:t>Boards Make or </a:t>
            </a:r>
            <a:br>
              <a:rPr lang="en-US" sz="1300">
                <a:solidFill>
                  <a:schemeClr val="tx1"/>
                </a:solidFill>
              </a:rPr>
            </a:br>
            <a:r>
              <a:rPr lang="en-US" sz="1300">
                <a:solidFill>
                  <a:schemeClr val="tx1"/>
                </a:solidFill>
              </a:rPr>
              <a:t>Break Racial Equity in Presidential Hiring 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6C698B-ADEA-EE70-1D46-C3A6F2BC2C4F}"/>
              </a:ext>
            </a:extLst>
          </p:cNvPr>
          <p:cNvGrpSpPr/>
          <p:nvPr/>
        </p:nvGrpSpPr>
        <p:grpSpPr>
          <a:xfrm>
            <a:off x="94136" y="1094010"/>
            <a:ext cx="7369730" cy="461456"/>
            <a:chOff x="94136" y="1040218"/>
            <a:chExt cx="7369730" cy="46145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2E74DE-7A50-1738-198E-9DB44853A109}"/>
                </a:ext>
              </a:extLst>
            </p:cNvPr>
            <p:cNvGrpSpPr/>
            <p:nvPr/>
          </p:nvGrpSpPr>
          <p:grpSpPr>
            <a:xfrm>
              <a:off x="7037818" y="1040218"/>
              <a:ext cx="426048" cy="461456"/>
              <a:chOff x="5785600" y="1176682"/>
              <a:chExt cx="426048" cy="461456"/>
            </a:xfrm>
            <a:solidFill>
              <a:schemeClr val="bg1">
                <a:lumMod val="95000"/>
              </a:schemeClr>
            </a:solidFill>
          </p:grpSpPr>
          <p:sp>
            <p:nvSpPr>
              <p:cNvPr id="34" name="Snip Single Corner Rectangle 33">
                <a:extLst>
                  <a:ext uri="{FF2B5EF4-FFF2-40B4-BE49-F238E27FC236}">
                    <a16:creationId xmlns:a16="http://schemas.microsoft.com/office/drawing/2014/main" id="{2150B4F9-F2E6-AFE4-81AD-2C74754DA989}"/>
                  </a:ext>
                </a:extLst>
              </p:cNvPr>
              <p:cNvSpPr/>
              <p:nvPr/>
            </p:nvSpPr>
            <p:spPr>
              <a:xfrm rot="16200000">
                <a:off x="5785600" y="1176682"/>
                <a:ext cx="426048" cy="426048"/>
              </a:xfrm>
              <a:prstGeom prst="snip1Rect">
                <a:avLst>
                  <a:gd name="adj" fmla="val 50000"/>
                </a:avLst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1">
                  <a:solidFill>
                    <a:schemeClr val="bg2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7F0F1C-A04E-68F9-8EB3-102A83C72C1C}"/>
                  </a:ext>
                </a:extLst>
              </p:cNvPr>
              <p:cNvSpPr txBox="1"/>
              <p:nvPr/>
            </p:nvSpPr>
            <p:spPr>
              <a:xfrm>
                <a:off x="5965680" y="1316709"/>
                <a:ext cx="176874" cy="321429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r>
                  <a:rPr lang="en-US" sz="1349" b="1">
                    <a:solidFill>
                      <a:schemeClr val="bg2"/>
                    </a:solidFill>
                    <a:latin typeface="+mn-lt"/>
                  </a:rPr>
                  <a:t>4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5917342-EAE9-5041-F19C-9B334C23BB47}"/>
                </a:ext>
              </a:extLst>
            </p:cNvPr>
            <p:cNvGrpSpPr/>
            <p:nvPr/>
          </p:nvGrpSpPr>
          <p:grpSpPr>
            <a:xfrm>
              <a:off x="4723258" y="1040218"/>
              <a:ext cx="426048" cy="461456"/>
              <a:chOff x="5785600" y="1176682"/>
              <a:chExt cx="426048" cy="461456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Snip Single Corner Rectangle 31">
                <a:extLst>
                  <a:ext uri="{FF2B5EF4-FFF2-40B4-BE49-F238E27FC236}">
                    <a16:creationId xmlns:a16="http://schemas.microsoft.com/office/drawing/2014/main" id="{FB9779A5-7138-9C1A-4422-B6AFC7B65096}"/>
                  </a:ext>
                </a:extLst>
              </p:cNvPr>
              <p:cNvSpPr/>
              <p:nvPr/>
            </p:nvSpPr>
            <p:spPr>
              <a:xfrm rot="16200000">
                <a:off x="5785600" y="1176682"/>
                <a:ext cx="426048" cy="426048"/>
              </a:xfrm>
              <a:prstGeom prst="snip1Rect">
                <a:avLst>
                  <a:gd name="adj" fmla="val 50000"/>
                </a:avLst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1">
                  <a:solidFill>
                    <a:schemeClr val="bg2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CC59BA-792C-0E59-2F37-196AAF8B2CBD}"/>
                  </a:ext>
                </a:extLst>
              </p:cNvPr>
              <p:cNvSpPr txBox="1"/>
              <p:nvPr/>
            </p:nvSpPr>
            <p:spPr>
              <a:xfrm>
                <a:off x="5965680" y="1316709"/>
                <a:ext cx="176874" cy="321429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r>
                  <a:rPr lang="en-US" sz="1349" b="1">
                    <a:solidFill>
                      <a:schemeClr val="bg2"/>
                    </a:solidFill>
                    <a:latin typeface="+mn-lt"/>
                  </a:rPr>
                  <a:t>3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06F66B-E328-B237-3F3C-87574A10A4B9}"/>
                </a:ext>
              </a:extLst>
            </p:cNvPr>
            <p:cNvGrpSpPr/>
            <p:nvPr/>
          </p:nvGrpSpPr>
          <p:grpSpPr>
            <a:xfrm>
              <a:off x="2408697" y="1040218"/>
              <a:ext cx="426048" cy="461456"/>
              <a:chOff x="5785600" y="1176682"/>
              <a:chExt cx="426048" cy="461456"/>
            </a:xfrm>
            <a:solidFill>
              <a:schemeClr val="bg1">
                <a:lumMod val="95000"/>
              </a:schemeClr>
            </a:solidFill>
          </p:grpSpPr>
          <p:sp>
            <p:nvSpPr>
              <p:cNvPr id="30" name="Snip Single Corner Rectangle 29">
                <a:extLst>
                  <a:ext uri="{FF2B5EF4-FFF2-40B4-BE49-F238E27FC236}">
                    <a16:creationId xmlns:a16="http://schemas.microsoft.com/office/drawing/2014/main" id="{D191EDB1-7F5D-00BF-0749-D53E8378061E}"/>
                  </a:ext>
                </a:extLst>
              </p:cNvPr>
              <p:cNvSpPr/>
              <p:nvPr/>
            </p:nvSpPr>
            <p:spPr>
              <a:xfrm rot="16200000">
                <a:off x="5785600" y="1176682"/>
                <a:ext cx="426048" cy="426048"/>
              </a:xfrm>
              <a:prstGeom prst="snip1Rect">
                <a:avLst>
                  <a:gd name="adj" fmla="val 50000"/>
                </a:avLst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1">
                  <a:solidFill>
                    <a:schemeClr val="bg2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0EA884-F32F-1CD3-2CE3-9F87A5E4D7A2}"/>
                  </a:ext>
                </a:extLst>
              </p:cNvPr>
              <p:cNvSpPr txBox="1"/>
              <p:nvPr/>
            </p:nvSpPr>
            <p:spPr>
              <a:xfrm>
                <a:off x="5965680" y="1316709"/>
                <a:ext cx="176874" cy="321429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r>
                  <a:rPr lang="en-US" sz="1349" b="1">
                    <a:solidFill>
                      <a:schemeClr val="bg2"/>
                    </a:solidFill>
                    <a:latin typeface="+mn-lt"/>
                  </a:rPr>
                  <a:t>2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E122EFA-3CF4-0996-1162-FB803039D0D6}"/>
                </a:ext>
              </a:extLst>
            </p:cNvPr>
            <p:cNvGrpSpPr/>
            <p:nvPr/>
          </p:nvGrpSpPr>
          <p:grpSpPr>
            <a:xfrm>
              <a:off x="94136" y="1040218"/>
              <a:ext cx="426048" cy="461456"/>
              <a:chOff x="5785600" y="1176682"/>
              <a:chExt cx="426048" cy="461456"/>
            </a:xfrm>
            <a:solidFill>
              <a:schemeClr val="bg1">
                <a:lumMod val="95000"/>
              </a:schemeClr>
            </a:solidFill>
          </p:grpSpPr>
          <p:sp>
            <p:nvSpPr>
              <p:cNvPr id="28" name="Snip Single Corner Rectangle 27">
                <a:extLst>
                  <a:ext uri="{FF2B5EF4-FFF2-40B4-BE49-F238E27FC236}">
                    <a16:creationId xmlns:a16="http://schemas.microsoft.com/office/drawing/2014/main" id="{9641C987-73B9-24A4-3CEB-2BC8810BEA13}"/>
                  </a:ext>
                </a:extLst>
              </p:cNvPr>
              <p:cNvSpPr/>
              <p:nvPr/>
            </p:nvSpPr>
            <p:spPr>
              <a:xfrm rot="16200000">
                <a:off x="5785600" y="1176682"/>
                <a:ext cx="426048" cy="426048"/>
              </a:xfrm>
              <a:prstGeom prst="snip1Rect">
                <a:avLst>
                  <a:gd name="adj" fmla="val 50000"/>
                </a:avLst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1">
                  <a:solidFill>
                    <a:schemeClr val="bg2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5A3688-1B8F-98F8-A0B8-3866C6249176}"/>
                  </a:ext>
                </a:extLst>
              </p:cNvPr>
              <p:cNvSpPr txBox="1"/>
              <p:nvPr/>
            </p:nvSpPr>
            <p:spPr>
              <a:xfrm>
                <a:off x="5965680" y="1316709"/>
                <a:ext cx="176874" cy="321429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r>
                  <a:rPr lang="en-US" sz="1349" b="1">
                    <a:solidFill>
                      <a:schemeClr val="bg2"/>
                    </a:solidFill>
                    <a:latin typeface="+mn-lt"/>
                  </a:rPr>
                  <a:t>1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642DAE-F6C3-19F6-A27C-7E54E8EB4C4C}"/>
              </a:ext>
            </a:extLst>
          </p:cNvPr>
          <p:cNvGrpSpPr/>
          <p:nvPr/>
        </p:nvGrpSpPr>
        <p:grpSpPr>
          <a:xfrm>
            <a:off x="94136" y="3062196"/>
            <a:ext cx="7369730" cy="461456"/>
            <a:chOff x="94136" y="1040218"/>
            <a:chExt cx="7369730" cy="46145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ED05F1A-435F-7FD1-8034-B0D27ED9506D}"/>
                </a:ext>
              </a:extLst>
            </p:cNvPr>
            <p:cNvGrpSpPr/>
            <p:nvPr/>
          </p:nvGrpSpPr>
          <p:grpSpPr>
            <a:xfrm>
              <a:off x="7037818" y="1040218"/>
              <a:ext cx="426048" cy="461456"/>
              <a:chOff x="5785600" y="1176682"/>
              <a:chExt cx="426048" cy="461456"/>
            </a:xfrm>
            <a:solidFill>
              <a:schemeClr val="bg1">
                <a:lumMod val="95000"/>
              </a:schemeClr>
            </a:solidFill>
          </p:grpSpPr>
          <p:sp>
            <p:nvSpPr>
              <p:cNvPr id="47" name="Snip Single Corner Rectangle 46">
                <a:extLst>
                  <a:ext uri="{FF2B5EF4-FFF2-40B4-BE49-F238E27FC236}">
                    <a16:creationId xmlns:a16="http://schemas.microsoft.com/office/drawing/2014/main" id="{6EBBE81C-0FD8-C9A9-87C1-08A912CDAC5C}"/>
                  </a:ext>
                </a:extLst>
              </p:cNvPr>
              <p:cNvSpPr/>
              <p:nvPr/>
            </p:nvSpPr>
            <p:spPr>
              <a:xfrm rot="16200000">
                <a:off x="5785600" y="1176682"/>
                <a:ext cx="426048" cy="426048"/>
              </a:xfrm>
              <a:prstGeom prst="snip1Rect">
                <a:avLst>
                  <a:gd name="adj" fmla="val 50000"/>
                </a:avLst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1">
                  <a:solidFill>
                    <a:schemeClr val="bg2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302BAB7-072B-3217-2A74-DE3F77BBA77D}"/>
                  </a:ext>
                </a:extLst>
              </p:cNvPr>
              <p:cNvSpPr txBox="1"/>
              <p:nvPr/>
            </p:nvSpPr>
            <p:spPr>
              <a:xfrm>
                <a:off x="5965680" y="1316709"/>
                <a:ext cx="176874" cy="321429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r>
                  <a:rPr lang="en-US" sz="1349" b="1">
                    <a:solidFill>
                      <a:schemeClr val="bg2"/>
                    </a:solidFill>
                    <a:latin typeface="+mn-lt"/>
                  </a:rPr>
                  <a:t>8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BCDDAC-FCAA-F098-17B2-521918BAF510}"/>
                </a:ext>
              </a:extLst>
            </p:cNvPr>
            <p:cNvGrpSpPr/>
            <p:nvPr/>
          </p:nvGrpSpPr>
          <p:grpSpPr>
            <a:xfrm>
              <a:off x="4723258" y="1040218"/>
              <a:ext cx="426048" cy="461456"/>
              <a:chOff x="5785600" y="1176682"/>
              <a:chExt cx="426048" cy="461456"/>
            </a:xfrm>
            <a:solidFill>
              <a:schemeClr val="bg1">
                <a:lumMod val="95000"/>
              </a:schemeClr>
            </a:solidFill>
          </p:grpSpPr>
          <p:sp>
            <p:nvSpPr>
              <p:cNvPr id="45" name="Snip Single Corner Rectangle 44">
                <a:extLst>
                  <a:ext uri="{FF2B5EF4-FFF2-40B4-BE49-F238E27FC236}">
                    <a16:creationId xmlns:a16="http://schemas.microsoft.com/office/drawing/2014/main" id="{C1F81AFF-F1B0-6802-B005-572AA7044B3C}"/>
                  </a:ext>
                </a:extLst>
              </p:cNvPr>
              <p:cNvSpPr/>
              <p:nvPr/>
            </p:nvSpPr>
            <p:spPr>
              <a:xfrm rot="16200000">
                <a:off x="5785600" y="1176682"/>
                <a:ext cx="426048" cy="426048"/>
              </a:xfrm>
              <a:prstGeom prst="snip1Rect">
                <a:avLst>
                  <a:gd name="adj" fmla="val 50000"/>
                </a:avLst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1">
                  <a:solidFill>
                    <a:schemeClr val="bg2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3657C89-FB01-57E0-2AC0-B2A9765D76B3}"/>
                  </a:ext>
                </a:extLst>
              </p:cNvPr>
              <p:cNvSpPr txBox="1"/>
              <p:nvPr/>
            </p:nvSpPr>
            <p:spPr>
              <a:xfrm>
                <a:off x="5965680" y="1316709"/>
                <a:ext cx="176874" cy="321429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r>
                  <a:rPr lang="en-US" sz="1349" b="1">
                    <a:solidFill>
                      <a:schemeClr val="bg2"/>
                    </a:solidFill>
                    <a:latin typeface="+mn-lt"/>
                  </a:rPr>
                  <a:t>7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7A3DFB2-075D-BD54-CFE8-DCF167A2F5E8}"/>
                </a:ext>
              </a:extLst>
            </p:cNvPr>
            <p:cNvGrpSpPr/>
            <p:nvPr/>
          </p:nvGrpSpPr>
          <p:grpSpPr>
            <a:xfrm>
              <a:off x="2408697" y="1040218"/>
              <a:ext cx="426048" cy="461456"/>
              <a:chOff x="5785600" y="1176682"/>
              <a:chExt cx="426048" cy="461456"/>
            </a:xfrm>
            <a:solidFill>
              <a:schemeClr val="bg1">
                <a:lumMod val="95000"/>
              </a:schemeClr>
            </a:solidFill>
          </p:grpSpPr>
          <p:sp>
            <p:nvSpPr>
              <p:cNvPr id="43" name="Snip Single Corner Rectangle 42">
                <a:extLst>
                  <a:ext uri="{FF2B5EF4-FFF2-40B4-BE49-F238E27FC236}">
                    <a16:creationId xmlns:a16="http://schemas.microsoft.com/office/drawing/2014/main" id="{584CF3F2-72C1-BBD9-1C3F-49CA9E6A8A3F}"/>
                  </a:ext>
                </a:extLst>
              </p:cNvPr>
              <p:cNvSpPr/>
              <p:nvPr/>
            </p:nvSpPr>
            <p:spPr>
              <a:xfrm rot="16200000">
                <a:off x="5785600" y="1176682"/>
                <a:ext cx="426048" cy="426048"/>
              </a:xfrm>
              <a:prstGeom prst="snip1Rect">
                <a:avLst>
                  <a:gd name="adj" fmla="val 50000"/>
                </a:avLst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1">
                  <a:solidFill>
                    <a:schemeClr val="bg2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80491E7-DCF3-94B8-EA4F-C0319897CED4}"/>
                  </a:ext>
                </a:extLst>
              </p:cNvPr>
              <p:cNvSpPr txBox="1"/>
              <p:nvPr/>
            </p:nvSpPr>
            <p:spPr>
              <a:xfrm>
                <a:off x="5965680" y="1316709"/>
                <a:ext cx="176874" cy="321429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r>
                  <a:rPr lang="en-US" sz="1349" b="1">
                    <a:solidFill>
                      <a:schemeClr val="bg2"/>
                    </a:solidFill>
                    <a:latin typeface="+mn-lt"/>
                  </a:rPr>
                  <a:t>6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E481F20-CAC7-8DEE-ADDD-9421A3865ABF}"/>
                </a:ext>
              </a:extLst>
            </p:cNvPr>
            <p:cNvGrpSpPr/>
            <p:nvPr/>
          </p:nvGrpSpPr>
          <p:grpSpPr>
            <a:xfrm>
              <a:off x="94136" y="1040218"/>
              <a:ext cx="426048" cy="461456"/>
              <a:chOff x="5785600" y="1176682"/>
              <a:chExt cx="426048" cy="461456"/>
            </a:xfrm>
            <a:solidFill>
              <a:schemeClr val="bg1">
                <a:lumMod val="95000"/>
              </a:schemeClr>
            </a:solidFill>
          </p:grpSpPr>
          <p:sp>
            <p:nvSpPr>
              <p:cNvPr id="41" name="Snip Single Corner Rectangle 40">
                <a:extLst>
                  <a:ext uri="{FF2B5EF4-FFF2-40B4-BE49-F238E27FC236}">
                    <a16:creationId xmlns:a16="http://schemas.microsoft.com/office/drawing/2014/main" id="{77BD82BB-93AE-7B76-FCE6-0DACBD18AB06}"/>
                  </a:ext>
                </a:extLst>
              </p:cNvPr>
              <p:cNvSpPr/>
              <p:nvPr/>
            </p:nvSpPr>
            <p:spPr>
              <a:xfrm rot="16200000">
                <a:off x="5785600" y="1176682"/>
                <a:ext cx="426048" cy="426048"/>
              </a:xfrm>
              <a:prstGeom prst="snip1Rect">
                <a:avLst>
                  <a:gd name="adj" fmla="val 50000"/>
                </a:avLst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1">
                  <a:solidFill>
                    <a:schemeClr val="bg2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72F254-2383-2F3D-64AF-F9E4F6AFC255}"/>
                  </a:ext>
                </a:extLst>
              </p:cNvPr>
              <p:cNvSpPr txBox="1"/>
              <p:nvPr/>
            </p:nvSpPr>
            <p:spPr>
              <a:xfrm>
                <a:off x="5965680" y="1316709"/>
                <a:ext cx="176874" cy="321429"/>
              </a:xfrm>
              <a:prstGeom prst="rect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r>
                  <a:rPr lang="en-US" sz="1349" b="1">
                    <a:solidFill>
                      <a:schemeClr val="bg2"/>
                    </a:solidFill>
                    <a:latin typeface="+mn-lt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13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3159E-C147-B61A-83B4-AB665093AB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1" r="5397" b="2787"/>
          <a:stretch/>
        </p:blipFill>
        <p:spPr>
          <a:xfrm>
            <a:off x="0" y="-4762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6F98F6-D3B2-9A51-0AA8-E8410916675D}"/>
              </a:ext>
            </a:extLst>
          </p:cNvPr>
          <p:cNvSpPr/>
          <p:nvPr/>
        </p:nvSpPr>
        <p:spPr>
          <a:xfrm>
            <a:off x="0" y="0"/>
            <a:ext cx="4434840" cy="5148072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14"/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CD3C5-B0CE-2588-AF7E-7B0206B75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43" y="2743200"/>
            <a:ext cx="3926744" cy="617220"/>
          </a:xfrm>
        </p:spPr>
        <p:txBody>
          <a:bodyPr>
            <a:noAutofit/>
          </a:bodyPr>
          <a:lstStyle/>
          <a:p>
            <a:r>
              <a:rPr lang="en-US" sz="3300" b="1"/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5798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A67DB9-8904-62FF-6630-BCF27450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Solutions Are…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8FD2AE-FA02-EFC5-0E11-DF43F38A898E}"/>
              </a:ext>
            </a:extLst>
          </p:cNvPr>
          <p:cNvSpPr/>
          <p:nvPr/>
        </p:nvSpPr>
        <p:spPr>
          <a:xfrm>
            <a:off x="2" y="1207962"/>
            <a:ext cx="2798439" cy="7143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0BB053-7470-4A88-D1F6-3DB4C8A4BEE5}"/>
              </a:ext>
            </a:extLst>
          </p:cNvPr>
          <p:cNvSpPr/>
          <p:nvPr/>
        </p:nvSpPr>
        <p:spPr>
          <a:xfrm>
            <a:off x="6345559" y="1207964"/>
            <a:ext cx="2798439" cy="7143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27E4DA-D3C6-B5BA-9D9F-437828480825}"/>
              </a:ext>
            </a:extLst>
          </p:cNvPr>
          <p:cNvSpPr/>
          <p:nvPr/>
        </p:nvSpPr>
        <p:spPr>
          <a:xfrm>
            <a:off x="3172780" y="1207964"/>
            <a:ext cx="2798439" cy="71434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E90F72-CDEC-7FC6-4DCB-B6B64D7E56AC}"/>
              </a:ext>
            </a:extLst>
          </p:cNvPr>
          <p:cNvSpPr/>
          <p:nvPr/>
        </p:nvSpPr>
        <p:spPr>
          <a:xfrm>
            <a:off x="-2688" y="2176748"/>
            <a:ext cx="2798439" cy="71434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67F373-D424-D0F9-0ABF-594F7FFEB0E2}"/>
              </a:ext>
            </a:extLst>
          </p:cNvPr>
          <p:cNvSpPr/>
          <p:nvPr/>
        </p:nvSpPr>
        <p:spPr>
          <a:xfrm>
            <a:off x="6345351" y="2176748"/>
            <a:ext cx="2798439" cy="7143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Century Gothic" panose="020B0502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E33CA7-6DBC-23BE-05D8-1DDE885AAB42}"/>
              </a:ext>
            </a:extLst>
          </p:cNvPr>
          <p:cNvSpPr txBox="1">
            <a:spLocks/>
          </p:cNvSpPr>
          <p:nvPr/>
        </p:nvSpPr>
        <p:spPr>
          <a:xfrm>
            <a:off x="3178412" y="1207962"/>
            <a:ext cx="2792809" cy="7143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816478" indent="-816478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1774439" indent="-68580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36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2748777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3837416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4926056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5987508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47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1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26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more leadership training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EBBAE96-8D41-8CF6-9484-3A1D58A39186}"/>
              </a:ext>
            </a:extLst>
          </p:cNvPr>
          <p:cNvSpPr txBox="1">
            <a:spLocks/>
          </p:cNvSpPr>
          <p:nvPr/>
        </p:nvSpPr>
        <p:spPr>
          <a:xfrm>
            <a:off x="6345351" y="1207962"/>
            <a:ext cx="2798649" cy="7143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816478" indent="-816478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1774439" indent="-68580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36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2748777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3837416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4926056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5987508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47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1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26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more mentoring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32E80CA-BC79-7946-9981-86891EEF3083}"/>
              </a:ext>
            </a:extLst>
          </p:cNvPr>
          <p:cNvSpPr txBox="1">
            <a:spLocks/>
          </p:cNvSpPr>
          <p:nvPr/>
        </p:nvSpPr>
        <p:spPr>
          <a:xfrm>
            <a:off x="403726" y="2176748"/>
            <a:ext cx="1985611" cy="7143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816478" indent="-816478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1774439" indent="-68580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36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2748777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3837416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4926056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5987508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47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1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26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more elitism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225C122-DA52-3B9B-575E-BC1AFB570955}"/>
              </a:ext>
            </a:extLst>
          </p:cNvPr>
          <p:cNvSpPr txBox="1">
            <a:spLocks/>
          </p:cNvSpPr>
          <p:nvPr/>
        </p:nvSpPr>
        <p:spPr>
          <a:xfrm>
            <a:off x="6751765" y="2176748"/>
            <a:ext cx="1985611" cy="7143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816478" indent="-816478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1774439" indent="-68580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36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2748777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3837416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4926056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5987508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47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1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26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NOT ONLY at the presidential level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E68016-CDFA-BC00-E99D-EA8F920032AC}"/>
              </a:ext>
            </a:extLst>
          </p:cNvPr>
          <p:cNvSpPr txBox="1"/>
          <p:nvPr/>
        </p:nvSpPr>
        <p:spPr>
          <a:xfrm>
            <a:off x="984443" y="3352069"/>
            <a:ext cx="7175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we continue to do what has always been done, we cannot be shocked when we get the same results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002CB9-8898-A996-86E6-C16D5A9DB665}"/>
              </a:ext>
            </a:extLst>
          </p:cNvPr>
          <p:cNvSpPr/>
          <p:nvPr/>
        </p:nvSpPr>
        <p:spPr>
          <a:xfrm>
            <a:off x="3178412" y="2176748"/>
            <a:ext cx="2798439" cy="71434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>
              <a:latin typeface="Century Gothic" panose="020B0502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B9A720-8252-E007-A030-6C10BD046E7B}"/>
              </a:ext>
            </a:extLst>
          </p:cNvPr>
          <p:cNvSpPr txBox="1">
            <a:spLocks/>
          </p:cNvSpPr>
          <p:nvPr/>
        </p:nvSpPr>
        <p:spPr>
          <a:xfrm>
            <a:off x="3381788" y="2176749"/>
            <a:ext cx="2391686" cy="7143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816478" indent="-816478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1774439" indent="-68580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36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2748777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3837416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4926056" indent="-571501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2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5987508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47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1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26" indent="-544320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more one-day trainings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332AF3-8AF5-35AF-CE99-C9290456888D}"/>
              </a:ext>
            </a:extLst>
          </p:cNvPr>
          <p:cNvSpPr txBox="1">
            <a:spLocks/>
          </p:cNvSpPr>
          <p:nvPr/>
        </p:nvSpPr>
        <p:spPr>
          <a:xfrm>
            <a:off x="-2688" y="1207962"/>
            <a:ext cx="2798439" cy="71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954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95429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95429"/>
              </a:buClr>
              <a:buSzPts val="18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95429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95429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more outreach</a:t>
            </a:r>
          </a:p>
        </p:txBody>
      </p:sp>
    </p:spTree>
    <p:extLst>
      <p:ext uri="{BB962C8B-B14F-4D97-AF65-F5344CB8AC3E}">
        <p14:creationId xmlns:p14="http://schemas.microsoft.com/office/powerpoint/2010/main" val="10534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lege Futures">
      <a:dk1>
        <a:srgbClr val="3E413C"/>
      </a:dk1>
      <a:lt1>
        <a:srgbClr val="FFFFFF"/>
      </a:lt1>
      <a:dk2>
        <a:srgbClr val="6E2A1D"/>
      </a:dk2>
      <a:lt2>
        <a:srgbClr val="E95429"/>
      </a:lt2>
      <a:accent1>
        <a:srgbClr val="F0911E"/>
      </a:accent1>
      <a:accent2>
        <a:srgbClr val="FBB53B"/>
      </a:accent2>
      <a:accent3>
        <a:srgbClr val="FFCD34"/>
      </a:accent3>
      <a:accent4>
        <a:srgbClr val="87AD34"/>
      </a:accent4>
      <a:accent5>
        <a:srgbClr val="D9E254"/>
      </a:accent5>
      <a:accent6>
        <a:srgbClr val="0088AC"/>
      </a:accent6>
      <a:hlink>
        <a:srgbClr val="003C71"/>
      </a:hlink>
      <a:folHlink>
        <a:srgbClr val="5108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5207176689B48A15B98B8922CD934" ma:contentTypeVersion="32" ma:contentTypeDescription="Create a new document." ma:contentTypeScope="" ma:versionID="030652814d4a720a1b52c2d27fba9c6c">
  <xsd:schema xmlns:xsd="http://www.w3.org/2001/XMLSchema" xmlns:xs="http://www.w3.org/2001/XMLSchema" xmlns:p="http://schemas.microsoft.com/office/2006/metadata/properties" xmlns:ns2="a1b7a2a5-f4fe-474b-8051-f0e3483a1bd5" xmlns:ns3="http://schemas.microsoft.com/sharepoint/v3/fields" xmlns:ns4="8841d2d8-11d5-41fe-a107-e5a2df7303d5" targetNamespace="http://schemas.microsoft.com/office/2006/metadata/properties" ma:root="true" ma:fieldsID="dc743762f493304acf433de9f2f19563" ns2:_="" ns3:_="" ns4:_="">
    <xsd:import namespace="a1b7a2a5-f4fe-474b-8051-f0e3483a1bd5"/>
    <xsd:import namespace="http://schemas.microsoft.com/sharepoint/v3/fields"/>
    <xsd:import namespace="8841d2d8-11d5-41fe-a107-e5a2df7303d5"/>
    <xsd:element name="properties">
      <xsd:complexType>
        <xsd:sequence>
          <xsd:element name="documentManagement">
            <xsd:complexType>
              <xsd:all>
                <xsd:element ref="ns2:Key_x0020_Doc" minOccurs="0"/>
                <xsd:element ref="ns3:_Status" minOccurs="0"/>
                <xsd:element ref="ns2:Next_x0020_Reviewer" minOccurs="0"/>
                <xsd:element ref="ns2:Board_x0020_Date" minOccurs="0"/>
                <xsd:element ref="ns2:Board_x0020_Book" minOccurs="0"/>
                <xsd:element ref="ns2:o33fa607064f40a49df2b895d78f0494" minOccurs="0"/>
                <xsd:element ref="ns2:TaxCatchAll" minOccurs="0"/>
                <xsd:element ref="ns2:i9b957f071944e118bf901c5713d72d8" minOccurs="0"/>
                <xsd:element ref="ns2:oe781567886b4a4ab1b2dba9263afcca" minOccurs="0"/>
                <xsd:element ref="ns2:if37ac042991432d9fa1c97518fd7549" minOccurs="0"/>
                <xsd:element ref="ns2:Salesforce_x0020_Link" minOccurs="0"/>
                <xsd:element ref="ns2:SharedWithUsers" minOccurs="0"/>
                <xsd:element ref="ns2:SharedWithDetails" minOccurs="0"/>
                <xsd:element ref="ns4:MediaServiceMetadata" minOccurs="0"/>
                <xsd:element ref="ns4:MediaServiceFastMetadata" minOccurs="0"/>
                <xsd:element ref="ns2:Orientation_x0020_Doc" minOccurs="0"/>
                <xsd:element ref="ns4:MediaServiceDateTaken" minOccurs="0"/>
                <xsd:element ref="ns4:MediaServiceAutoTags" minOccurs="0"/>
                <xsd:element ref="ns2:Current_x0020_Reviewer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lcf76f155ced4ddcb4097134ff3c332f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7a2a5-f4fe-474b-8051-f0e3483a1bd5" elementFormDefault="qualified">
    <xsd:import namespace="http://schemas.microsoft.com/office/2006/documentManagement/types"/>
    <xsd:import namespace="http://schemas.microsoft.com/office/infopath/2007/PartnerControls"/>
    <xsd:element name="Key_x0020_Doc" ma:index="8" nillable="true" ma:displayName="Key Doc" ma:default="0" ma:indexed="true" ma:internalName="Key_x0020_Doc">
      <xsd:simpleType>
        <xsd:restriction base="dms:Boolean"/>
      </xsd:simpleType>
    </xsd:element>
    <xsd:element name="Next_x0020_Reviewer" ma:index="10" nillable="true" ma:displayName="Next Reviewer" ma:list="UserInfo" ma:SharePointGroup="0" ma:internalName="Next_x0020_Review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oard_x0020_Date" ma:index="11" nillable="true" ma:displayName="Board Date" ma:format="DateOnly" ma:internalName="Board_x0020_Date">
      <xsd:simpleType>
        <xsd:restriction base="dms:DateTime"/>
      </xsd:simpleType>
    </xsd:element>
    <xsd:element name="Board_x0020_Book" ma:index="12" nillable="true" ma:displayName="Board Book" ma:default="0" ma:internalName="Board_x0020_Book">
      <xsd:simpleType>
        <xsd:restriction base="dms:Boolean"/>
      </xsd:simpleType>
    </xsd:element>
    <xsd:element name="o33fa607064f40a49df2b895d78f0494" ma:index="14" nillable="true" ma:taxonomy="true" ma:internalName="o33fa607064f40a49df2b895d78f0494" ma:taxonomyFieldName="Initiatives" ma:displayName="Initiatives" ma:default="" ma:fieldId="{833fa607-064f-40a4-9df2-b895d78f0494}" ma:taxonomyMulti="true" ma:sspId="6effe504-dc25-4ba0-8cc1-8196fdd3453b" ma:termSetId="f75bf72a-a389-4b0e-85c6-d69cb154c9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description="" ma:hidden="true" ma:list="{1b91c03a-9d63-4654-b8f3-06c63a2f7f4a}" ma:internalName="TaxCatchAll" ma:showField="CatchAllData" ma:web="a1b7a2a5-f4fe-474b-8051-f0e3483a1b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9b957f071944e118bf901c5713d72d8" ma:index="17" nillable="true" ma:taxonomy="true" ma:internalName="i9b957f071944e118bf901c5713d72d8" ma:taxonomyFieldName="Purpose1" ma:displayName="Purpose" ma:default="" ma:fieldId="{29b957f0-7194-4e11-8bf9-01c5713d72d8}" ma:sspId="6effe504-dc25-4ba0-8cc1-8196fdd3453b" ma:termSetId="06f24825-b62e-45c5-9604-537b9289b3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781567886b4a4ab1b2dba9263afcca" ma:index="19" nillable="true" ma:taxonomy="true" ma:internalName="oe781567886b4a4ab1b2dba9263afcca" ma:taxonomyFieldName="Project" ma:displayName="Project" ma:default="" ma:fieldId="{8e781567-886b-4a4a-b1b2-dba9263afcca}" ma:taxonomyMulti="true" ma:sspId="6effe504-dc25-4ba0-8cc1-8196fdd3453b" ma:termSetId="efaae61a-3516-4891-b3f5-7456aaa3a5e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f37ac042991432d9fa1c97518fd7549" ma:index="21" nillable="true" ma:taxonomy="true" ma:internalName="if37ac042991432d9fa1c97518fd7549" ma:taxonomyFieldName="Audience" ma:displayName="Audience" ma:default="" ma:fieldId="{2f37ac04-2991-432d-9fa1-c97518fd7549}" ma:sspId="6effe504-dc25-4ba0-8cc1-8196fdd3453b" ma:termSetId="6c9c48bc-31b1-4226-9179-48c281df60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lesforce_x0020_Link" ma:index="22" nillable="true" ma:displayName="Salesforce Link" ma:description="Link to Salesforce record for the file with a list of locations where the file is attached." ma:format="Hyperlink" ma:internalName="Salesforce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Orientation_x0020_Doc" ma:index="27" nillable="true" ma:displayName="Orientation Doc" ma:default="0" ma:indexed="true" ma:internalName="Orientation_x0020_Doc">
      <xsd:simpleType>
        <xsd:restriction base="dms:Boolean"/>
      </xsd:simpleType>
    </xsd:element>
    <xsd:element name="Current_x0020_Reviewer" ma:index="30" nillable="true" ma:displayName="Current Reviewer" ma:description="Designate current reviewer, keeps next reviewer workflow from sending out a notification  when next reviewer and current reviewer match" ma:list="UserInfo" ma:SharePointGroup="0" ma:internalName="Current_x0020_Review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9" nillable="true" ma:displayName="Status" ma:format="Dropdown" ma:internalName="_Status">
      <xsd:simpleType>
        <xsd:restriction base="dms:Choice">
          <xsd:enumeration value="Draft"/>
          <xsd:enumeration value="Revision"/>
          <xsd:enumeration value="Final Editing"/>
          <xsd:enumeration value="Fi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1d2d8-11d5-41fe-a107-e5a2df730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6effe504-dc25-4ba0-8cc1-8196fdd345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Reviewer xmlns="a1b7a2a5-f4fe-474b-8051-f0e3483a1bd5">
      <UserInfo>
        <DisplayName/>
        <AccountId xsi:nil="true"/>
        <AccountType/>
      </UserInfo>
    </Current_x0020_Reviewer>
    <TaxCatchAll xmlns="a1b7a2a5-f4fe-474b-8051-f0e3483a1bd5"/>
    <Key_x0020_Doc xmlns="a1b7a2a5-f4fe-474b-8051-f0e3483a1bd5">false</Key_x0020_Doc>
    <_Status xmlns="http://schemas.microsoft.com/sharepoint/v3/fields" xsi:nil="true"/>
    <if37ac042991432d9fa1c97518fd7549 xmlns="a1b7a2a5-f4fe-474b-8051-f0e3483a1bd5">
      <Terms xmlns="http://schemas.microsoft.com/office/infopath/2007/PartnerControls"/>
    </if37ac042991432d9fa1c97518fd7549>
    <Salesforce_x0020_Link xmlns="a1b7a2a5-f4fe-474b-8051-f0e3483a1bd5">
      <Url xsi:nil="true"/>
      <Description xsi:nil="true"/>
    </Salesforce_x0020_Link>
    <o33fa607064f40a49df2b895d78f0494 xmlns="a1b7a2a5-f4fe-474b-8051-f0e3483a1bd5">
      <Terms xmlns="http://schemas.microsoft.com/office/infopath/2007/PartnerControls"/>
    </o33fa607064f40a49df2b895d78f0494>
    <Board_x0020_Book xmlns="a1b7a2a5-f4fe-474b-8051-f0e3483a1bd5">false</Board_x0020_Book>
    <Board_x0020_Date xmlns="a1b7a2a5-f4fe-474b-8051-f0e3483a1bd5" xsi:nil="true"/>
    <oe781567886b4a4ab1b2dba9263afcca xmlns="a1b7a2a5-f4fe-474b-8051-f0e3483a1bd5">
      <Terms xmlns="http://schemas.microsoft.com/office/infopath/2007/PartnerControls"/>
    </oe781567886b4a4ab1b2dba9263afcca>
    <i9b957f071944e118bf901c5713d72d8 xmlns="a1b7a2a5-f4fe-474b-8051-f0e3483a1bd5">
      <Terms xmlns="http://schemas.microsoft.com/office/infopath/2007/PartnerControls"/>
    </i9b957f071944e118bf901c5713d72d8>
    <lcf76f155ced4ddcb4097134ff3c332f xmlns="8841d2d8-11d5-41fe-a107-e5a2df7303d5">
      <Terms xmlns="http://schemas.microsoft.com/office/infopath/2007/PartnerControls"/>
    </lcf76f155ced4ddcb4097134ff3c332f>
    <Next_x0020_Reviewer xmlns="a1b7a2a5-f4fe-474b-8051-f0e3483a1bd5">
      <UserInfo>
        <DisplayName/>
        <AccountId xsi:nil="true"/>
        <AccountType/>
      </UserInfo>
    </Next_x0020_Reviewer>
    <Orientation_x0020_Doc xmlns="a1b7a2a5-f4fe-474b-8051-f0e3483a1bd5">false</Orientation_x0020_Do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51B6AD-A78A-47A2-A3FA-FBC98EDD7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b7a2a5-f4fe-474b-8051-f0e3483a1bd5"/>
    <ds:schemaRef ds:uri="http://schemas.microsoft.com/sharepoint/v3/fields"/>
    <ds:schemaRef ds:uri="8841d2d8-11d5-41fe-a107-e5a2df7303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67DB26-7664-4E1D-BDB3-A09B2D8BEF8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sharepoint/v3/fields"/>
    <ds:schemaRef ds:uri="http://www.w3.org/XML/1998/namespace"/>
    <ds:schemaRef ds:uri="http://schemas.microsoft.com/office/infopath/2007/PartnerControls"/>
    <ds:schemaRef ds:uri="http://purl.org/dc/dcmitype/"/>
    <ds:schemaRef ds:uri="8841d2d8-11d5-41fe-a107-e5a2df7303d5"/>
    <ds:schemaRef ds:uri="a1b7a2a5-f4fe-474b-8051-f0e3483a1bd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986EEBC-225B-46A6-B244-3ABB671D1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</TotalTime>
  <Words>1640</Words>
  <Application>Microsoft Office PowerPoint</Application>
  <PresentationFormat>On-screen Show (16:9)</PresentationFormat>
  <Paragraphs>234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Courier New</vt:lpstr>
      <vt:lpstr>Noto Sans Symbols</vt:lpstr>
      <vt:lpstr>Office Theme</vt:lpstr>
      <vt:lpstr>Whiteness Rules: Racial Exclusion in Becoming an American College President</vt:lpstr>
      <vt:lpstr>Agenda</vt:lpstr>
      <vt:lpstr>Our Presenters</vt:lpstr>
      <vt:lpstr>Our Presenters</vt:lpstr>
      <vt:lpstr>About College Futures Foundation</vt:lpstr>
      <vt:lpstr>The Reports</vt:lpstr>
      <vt:lpstr>Key Findings</vt:lpstr>
      <vt:lpstr>What Can We Do?</vt:lpstr>
      <vt:lpstr>The Solutions Are…</vt:lpstr>
      <vt:lpstr>Overview</vt:lpstr>
      <vt:lpstr>Tools at a Glance</vt:lpstr>
      <vt:lpstr>PowerPoint Presentation</vt:lpstr>
      <vt:lpstr>Ensuring Racial Equity in  Search Committee Work</vt:lpstr>
      <vt:lpstr>Ensuring Racial Equity in  Search Committee Work</vt:lpstr>
      <vt:lpstr>PowerPoint Presentation</vt:lpstr>
      <vt:lpstr>Advancing Change</vt:lpstr>
      <vt:lpstr>PowerPoint Presentation</vt:lpstr>
      <vt:lpstr>Thank You </vt:lpstr>
      <vt:lpstr>Whiteness Rules: Racial Exclusion in Becoming an American College President</vt:lpstr>
      <vt:lpstr>Additional Slides</vt:lpstr>
      <vt:lpstr>The California Presidency:  UC Historical Data</vt:lpstr>
      <vt:lpstr>The California Presidency:  CSU Historical Data</vt:lpstr>
      <vt:lpstr>The California Presidency:  CCC Historical Data</vt:lpstr>
      <vt:lpstr>Public Higher Education Presidents/Chancellors  in California, by Race and Gender, 2021</vt:lpstr>
      <vt:lpstr>The California Presidency Today: Race</vt:lpstr>
      <vt:lpstr>PowerPoint Presentation</vt:lpstr>
      <vt:lpstr>Research Questions</vt:lpstr>
      <vt:lpstr>Methods: What We Did</vt:lpstr>
      <vt:lpstr>Methods: What We Did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Whiteness Rules: Racial Exclusion in Becoming an American College President</dc:title>
  <dc:creator>Regan Douglass</dc:creator>
  <cp:lastModifiedBy>Valery Vue</cp:lastModifiedBy>
  <cp:revision>85</cp:revision>
  <dcterms:modified xsi:type="dcterms:W3CDTF">2022-10-31T19:42:33Z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0x01010059F5207176689B48A15B98B8922CD934</vt:lpwstr>
  </property>
  <property fmtid="{D5CDD505-2E9C-101B-9397-08002B2CF9AE}" pid="3" name="Project">
    <vt:lpwstr/>
  </property>
  <property fmtid="{D5CDD505-2E9C-101B-9397-08002B2CF9AE}" pid="4" name="Purpose1">
    <vt:lpwstr/>
  </property>
  <property fmtid="{D5CDD505-2E9C-101B-9397-08002B2CF9AE}" pid="5" name="Initiatives">
    <vt:lpwstr/>
  </property>
  <property fmtid="{D5CDD505-2E9C-101B-9397-08002B2CF9AE}" pid="6" name="Audience">
    <vt:lpwstr/>
  </property>
  <property fmtid="{D5CDD505-2E9C-101B-9397-08002B2CF9AE}" pid="7" name="AuthorIds_UIVersion_5">
    <vt:lpwstr>125</vt:lpwstr>
  </property>
</Properties>
</file>